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3" r:id="rId3"/>
    <p:sldMasterId id="2147483686" r:id="rId4"/>
  </p:sldMasterIdLst>
  <p:notesMasterIdLst>
    <p:notesMasterId r:id="rId39"/>
  </p:notesMasterIdLst>
  <p:handoutMasterIdLst>
    <p:handoutMasterId r:id="rId40"/>
  </p:handoutMasterIdLst>
  <p:sldIdLst>
    <p:sldId id="276" r:id="rId5"/>
    <p:sldId id="277" r:id="rId6"/>
    <p:sldId id="285" r:id="rId7"/>
    <p:sldId id="286" r:id="rId8"/>
    <p:sldId id="284" r:id="rId9"/>
    <p:sldId id="278" r:id="rId10"/>
    <p:sldId id="280" r:id="rId11"/>
    <p:sldId id="281" r:id="rId12"/>
    <p:sldId id="282" r:id="rId13"/>
    <p:sldId id="283" r:id="rId14"/>
    <p:sldId id="287" r:id="rId15"/>
    <p:sldId id="289" r:id="rId16"/>
    <p:sldId id="303" r:id="rId17"/>
    <p:sldId id="304" r:id="rId18"/>
    <p:sldId id="305" r:id="rId19"/>
    <p:sldId id="306" r:id="rId20"/>
    <p:sldId id="307" r:id="rId21"/>
    <p:sldId id="308" r:id="rId22"/>
    <p:sldId id="309" r:id="rId23"/>
    <p:sldId id="302" r:id="rId24"/>
    <p:sldId id="288" r:id="rId25"/>
    <p:sldId id="290" r:id="rId26"/>
    <p:sldId id="291" r:id="rId27"/>
    <p:sldId id="293" r:id="rId28"/>
    <p:sldId id="292" r:id="rId29"/>
    <p:sldId id="294" r:id="rId30"/>
    <p:sldId id="295" r:id="rId31"/>
    <p:sldId id="296" r:id="rId32"/>
    <p:sldId id="297" r:id="rId33"/>
    <p:sldId id="298" r:id="rId34"/>
    <p:sldId id="299" r:id="rId35"/>
    <p:sldId id="300" r:id="rId36"/>
    <p:sldId id="257" r:id="rId37"/>
    <p:sldId id="258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49" userDrawn="1">
          <p15:clr>
            <a:srgbClr val="A4A3A4"/>
          </p15:clr>
        </p15:guide>
        <p15:guide id="2" pos="232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8E01"/>
    <a:srgbClr val="000000"/>
    <a:srgbClr val="58585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A171C3E-C9F9-4956-8CAF-91BA3CE70587}" v="8" dt="2024-11-30T11:24:43.92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75" autoAdjust="0"/>
    <p:restoredTop sz="94660"/>
  </p:normalViewPr>
  <p:slideViewPr>
    <p:cSldViewPr showGuides="1">
      <p:cViewPr varScale="1">
        <p:scale>
          <a:sx n="95" d="100"/>
          <a:sy n="95" d="100"/>
        </p:scale>
        <p:origin x="72" y="82"/>
      </p:cViewPr>
      <p:guideLst>
        <p:guide orient="horz" pos="1049"/>
        <p:guide pos="232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360000" cy="360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handoutMaster" Target="handoutMasters/handoutMaster1.xml"/><Relationship Id="rId45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41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Futura Cyrillic Book" panose="020B0502020204020303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6C064A-D61B-4B21-B757-51A9B82445B8}" type="datetimeFigureOut">
              <a:rPr lang="en-US" smtClean="0">
                <a:latin typeface="Futura Cyrillic Book" panose="020B0502020204020303" charset="0"/>
              </a:rPr>
              <a:t>11/30/2024</a:t>
            </a:fld>
            <a:endParaRPr lang="en-US">
              <a:latin typeface="Futura Cyrillic Book" panose="020B0502020204020303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>
              <a:latin typeface="Futura Cyrillic Book" panose="020B0502020204020303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305E07-67EA-4042-A3F6-853A8AD8D209}" type="slidenum">
              <a:rPr lang="en-US" smtClean="0">
                <a:latin typeface="Futura Cyrillic Book" panose="020B0502020204020303" charset="0"/>
              </a:rPr>
              <a:t>‹#›</a:t>
            </a:fld>
            <a:endParaRPr lang="en-US">
              <a:latin typeface="Futura Cyrillic Book" panose="020B050202020402030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841373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Futura Cyrillic Book" panose="020B0502020204020303" charset="0"/>
              </a:defRPr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Futura Cyrillic Book" panose="020B0502020204020303" charset="0"/>
              </a:defRPr>
            </a:lvl1pPr>
          </a:lstStyle>
          <a:p>
            <a:fld id="{0ECD8AD1-49EC-45F2-A2FF-1FE3195688C5}" type="datetimeFigureOut">
              <a:rPr lang="en-IN" smtClean="0"/>
              <a:t>30-11-2024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Futura Cyrillic Book" panose="020B0502020204020303" charset="0"/>
              </a:defRPr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Futura Cyrillic Book" panose="020B0502020204020303" charset="0"/>
              </a:defRPr>
            </a:lvl1pPr>
          </a:lstStyle>
          <a:p>
            <a:fld id="{7782813F-5D25-4BB6-888C-4601F85758C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541325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Futura Cyrillic Book" panose="020B0502020204020303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Futura Cyrillic Book" panose="020B0502020204020303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Futura Cyrillic Book" panose="020B0502020204020303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Futura Cyrillic Book" panose="020B0502020204020303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Futura Cyrillic Book" panose="020B0502020204020303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B60E03-C68C-A3BB-6D2A-298829AC0D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5A8ABF2-437A-AD97-ABFB-640665CC2F8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1F5187C-7ABD-BA22-953C-390ADB9888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3AD1CC-5D2D-1E03-90A9-45599D7942F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82813F-5D25-4BB6-888C-4601F85758C5}" type="slidenum">
              <a:rPr lang="en-IN" smtClean="0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032234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FDA057-98E5-640A-710F-5DED7B7651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4D4BA5F-1683-2B63-A4EA-4E601E3CDC2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7055D53-2E57-61EF-F6B9-8BA14FE329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41F81D-9DEF-C32C-0B99-0BA7E349867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82813F-5D25-4BB6-888C-4601F85758C5}" type="slidenum">
              <a:rPr lang="en-IN" smtClean="0"/>
              <a:t>15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38300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6E90A0-6550-C37C-F3F0-D766B8FF58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B5CB5F2-7985-0FED-D83F-C5266F7B1E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A681DF2-F76C-619F-DF0A-1B576C8A3F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71E5B1-040E-86BD-A2DF-F25CDAC8212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82813F-5D25-4BB6-888C-4601F85758C5}" type="slidenum">
              <a:rPr lang="en-IN" smtClean="0"/>
              <a:t>16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293783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379DD5-3C1A-B293-15DA-50F785229E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201CB1F-7601-3B22-3AAD-CE2BA3450B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3C68985-45DF-61F7-1853-6FC521C223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D496B6-4AEE-47FC-FA7B-6E97B82F0B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82813F-5D25-4BB6-888C-4601F85758C5}" type="slidenum">
              <a:rPr lang="en-IN" smtClean="0"/>
              <a:t>17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163797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5B26BA-7AE3-734F-63FF-D517E5E2A4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9FF7DBD-0F90-C939-6FFC-D5815B7C6C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D0630C7-8758-3BA6-9354-B2A2B112D3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81950A-D75F-A6A9-7D4F-FED7C9036D9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82813F-5D25-4BB6-888C-4601F85758C5}" type="slidenum">
              <a:rPr lang="en-IN" smtClean="0"/>
              <a:t>18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13784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091D66-04D7-6CEC-6E5C-ECEC8FA3CE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F4752CA-7EFC-C814-AC91-97CCEF0793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1D02F3B-E785-E560-59C3-34C881AB64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277B18-2D46-0424-E554-7481AB82FFE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82813F-5D25-4BB6-888C-4601F85758C5}" type="slidenum">
              <a:rPr lang="en-IN" smtClean="0"/>
              <a:t>19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637621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1AB800-5C07-A9FE-3B33-780D95AD3B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FD05057-8483-D324-5EC7-105963109AE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8B16CEA-C3A6-D991-C2F3-294E3A2FE0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79F04B-E15A-2D9D-93BD-2367AA79CDD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82813F-5D25-4BB6-888C-4601F85758C5}" type="slidenum">
              <a:rPr lang="en-IN" smtClean="0"/>
              <a:t>22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788226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3AF9AC-A60E-2BF8-1F75-792A850647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4183F29-B66A-F98B-F876-65D130C9069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0D548F-6FA5-6850-FE62-2DECEFD364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B11BEE-CD85-53DF-9FFA-8075A5587CA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82813F-5D25-4BB6-888C-4601F85758C5}" type="slidenum">
              <a:rPr lang="en-IN" smtClean="0"/>
              <a:t>24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415959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9B962A-1B77-5411-7834-257634F352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3C83010-562D-0781-CFD3-292545C0605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352EDC6-493C-F8E1-AD4C-7F2B84809F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DEA06E-FC50-896B-1B9D-55F6C203FF3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82813F-5D25-4BB6-888C-4601F85758C5}" type="slidenum">
              <a:rPr lang="en-IN" smtClean="0"/>
              <a:t>25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567104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EB917C-8ED9-334A-27CA-B1A05757E6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56E2D18-2844-60FD-488D-92F2021A24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281AAF7-8DC4-9AF6-82E2-F40215B168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247FCC-B78D-80D5-B4E5-4FA98B80EBC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82813F-5D25-4BB6-888C-4601F85758C5}" type="slidenum">
              <a:rPr lang="en-IN" smtClean="0"/>
              <a:t>26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482212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9CFAB1-0EF4-A16D-D3F6-1CCA8F10EB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6C1CA43-D1DA-47F7-83AC-2CF26A4D8EF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956F630-24FB-DE44-DD0C-339428EBA5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8B464E-A972-0DCD-8313-B3E217547FF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82813F-5D25-4BB6-888C-4601F85758C5}" type="slidenum">
              <a:rPr lang="en-IN" smtClean="0"/>
              <a:t>27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915776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A5CF4B-FBB5-3D54-A2D6-503ACE80D3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1E1089D-382D-BF57-855D-2862D4FB5F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BA4AA00-27E6-B84E-C953-6C71177F7C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A6EE52-1768-EA4E-9CD2-A1F65E850D4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82813F-5D25-4BB6-888C-4601F85758C5}" type="slidenum">
              <a:rPr lang="en-IN" smtClean="0"/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8484391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144724-6F00-AEBE-9F19-7E157DC31F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F6F35B2-1964-30BB-4975-F056D66B48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E2BE8A3-A4BE-47CE-C8B0-34F7B0BA44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456083-63BA-473C-87E3-B4D95C04E22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82813F-5D25-4BB6-888C-4601F85758C5}" type="slidenum">
              <a:rPr lang="en-IN" smtClean="0"/>
              <a:t>28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9629730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3DAA05-4E89-0068-E560-300DBC5CE4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05BFBE8-DBDE-B0BE-E8FF-3F61590002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0BE5524-88CF-550B-AEC6-0F632CF557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A15D22-FB4B-D5FF-9F52-A2BE8D9D842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82813F-5D25-4BB6-888C-4601F85758C5}" type="slidenum">
              <a:rPr lang="en-IN" smtClean="0"/>
              <a:t>29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7992063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A17F36-773D-CB34-D8C5-4DD4DA46E6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14CE62E-1805-81B0-2C1C-42A444708F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6CA80D8-E999-C89D-33D1-536F3D8942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230CD6-C46E-E84B-1B0E-DD87E7535FA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82813F-5D25-4BB6-888C-4601F85758C5}" type="slidenum">
              <a:rPr lang="en-IN" smtClean="0"/>
              <a:t>30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452538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F24B75-F143-1122-3F4B-53793FCFCF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EC481FD-69C3-F050-7215-A2EE67F407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EC820F5-B90F-67DA-AA31-E1806E9250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C7C5E6-AB38-D2DB-AF70-DA66694AC6F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82813F-5D25-4BB6-888C-4601F85758C5}" type="slidenum">
              <a:rPr lang="en-IN" smtClean="0"/>
              <a:t>31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9595993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332F62-36F0-098A-F275-34BCC6D85F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510A1B7-FC46-3E3F-308C-9FB9B5804CC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00DD7F4-B4C6-5C5F-7E30-4A618AD85B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422049-AFFB-06C8-7945-BA6F8BFD9B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82813F-5D25-4BB6-888C-4601F85758C5}" type="slidenum">
              <a:rPr lang="en-IN" smtClean="0"/>
              <a:t>32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734102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82813F-5D25-4BB6-888C-4601F85758C5}" type="slidenum">
              <a:rPr lang="en-IN" smtClean="0"/>
              <a:t>33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431204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3DC2CB-1338-8F8D-1A8E-E1DF00C14D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E209415-164E-56DC-EF66-D313A1FAB6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8F70DC2-75D5-0E8F-D4F0-326BDFF3D7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8B82C3-C075-B8F6-80FF-6738DE2E460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82813F-5D25-4BB6-888C-4601F85758C5}" type="slidenum">
              <a:rPr lang="en-IN" smtClean="0"/>
              <a:t>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443248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2757C0-ECCB-E224-63E3-5FD19A9E1A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3188C19-5CFD-8A34-7F0B-10433D9506B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37FA1CE-3208-A1DB-0B21-A19F1C2BD1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633ABA-1EE4-8A35-4F07-1191E55C684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82813F-5D25-4BB6-888C-4601F85758C5}" type="slidenum">
              <a:rPr lang="en-IN" smtClean="0"/>
              <a:t>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227098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70454A-B8C9-C5AE-72FC-E39FC97BEE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A0430FF-8753-04C1-7B2C-4C111C88F0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9823B81-AD1C-9F3D-4603-DCD4B6114A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549795-CEB4-41DF-69AE-9C9277E6FF1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82813F-5D25-4BB6-888C-4601F85758C5}" type="slidenum">
              <a:rPr lang="en-IN" smtClean="0"/>
              <a:t>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135960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88C7F6-8C61-1AFD-A9CB-6A5FC579B2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C9CB34E-3134-490B-F8E0-AE5ECAF261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8A38143-1F73-743C-7C45-9497910662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C5FCFB-A801-807D-BECB-A0155BCCBE6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82813F-5D25-4BB6-888C-4601F85758C5}" type="slidenum">
              <a:rPr lang="en-IN" smtClean="0"/>
              <a:t>10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501034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D194E0-2DE1-0036-35B2-EDC7C5CD90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CC48F9A-F442-2BA0-82A5-573C6EEA557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7FA122E-E4B2-266F-C99E-A88198EB1D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475CAB-9BAE-D0F5-6212-EB8D3718BB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82813F-5D25-4BB6-888C-4601F85758C5}" type="slidenum">
              <a:rPr lang="en-IN" smtClean="0"/>
              <a:t>12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698611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163B92-CA89-642B-C7A6-5BE9898DEB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0423469-A37F-623C-DF4B-56506F5CF4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9C04381-D1B4-D7CD-BC95-E7DA0630E8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FE3DD6-D61B-1BA9-0DB1-B72C8EAE9AD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82813F-5D25-4BB6-888C-4601F85758C5}" type="slidenum">
              <a:rPr lang="en-IN" smtClean="0"/>
              <a:t>13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942445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8E0A0D-25A7-A7FA-57B9-D640EA9DBA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15249D6-D65C-7B17-0C18-3DB792A91D8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1D50739-7977-DEF5-A539-EE744C3366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E053F4-90A8-FADC-BF37-E1CEA8ADAA7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82813F-5D25-4BB6-888C-4601F85758C5}" type="slidenum">
              <a:rPr lang="en-IN" smtClean="0"/>
              <a:t>14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052547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11/30/2024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11/30/2024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6835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11/30/2024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blipFill dpi="0" rotWithShape="1">
          <a:blip r:embed="rId2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81ACE-890E-4B55-88CA-A440D73ED3A3}" type="datetimeFigureOut">
              <a:rPr lang="en-US" smtClean="0"/>
              <a:t>11/30/2024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1BB8E-5703-4605-9BD4-B6282EF196A0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 descr="Logo&#10;&#10;Description automatically generated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988"/>
          <a:stretch>
            <a:fillRect/>
          </a:stretch>
        </p:blipFill>
        <p:spPr>
          <a:xfrm>
            <a:off x="10256520" y="0"/>
            <a:ext cx="2194560" cy="9562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80835-DEB3-4275-B379-2566D87801AD}" type="datetimeFigureOut">
              <a:rPr lang="en-US" smtClean="0"/>
              <a:t>11/30/2024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01822-BBE1-4BC5-B54E-43DAA9793F7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80835-DEB3-4275-B379-2566D87801AD}" type="datetimeFigureOut">
              <a:rPr lang="en-US" smtClean="0"/>
              <a:t>11/30/2024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01822-BBE1-4BC5-B54E-43DAA9793F7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80835-DEB3-4275-B379-2566D87801AD}" type="datetimeFigureOut">
              <a:rPr lang="en-US" smtClean="0"/>
              <a:t>11/30/2024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01822-BBE1-4BC5-B54E-43DAA9793F7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80835-DEB3-4275-B379-2566D87801AD}" type="datetimeFigureOut">
              <a:rPr lang="en-US" smtClean="0"/>
              <a:t>11/30/2024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01822-BBE1-4BC5-B54E-43DAA9793F7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80835-DEB3-4275-B379-2566D87801AD}" type="datetimeFigureOut">
              <a:rPr lang="en-US" smtClean="0"/>
              <a:t>11/30/2024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01822-BBE1-4BC5-B54E-43DAA9793F7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80835-DEB3-4275-B379-2566D87801AD}" type="datetimeFigureOut">
              <a:rPr lang="en-US" smtClean="0"/>
              <a:t>11/30/2024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01822-BBE1-4BC5-B54E-43DAA9793F7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80835-DEB3-4275-B379-2566D87801AD}" type="datetimeFigureOut">
              <a:rPr lang="en-US" smtClean="0"/>
              <a:t>11/30/2024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01822-BBE1-4BC5-B54E-43DAA9793F7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11/30/2024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80835-DEB3-4275-B379-2566D87801AD}" type="datetimeFigureOut">
              <a:rPr lang="en-US" smtClean="0"/>
              <a:t>11/30/2024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01822-BBE1-4BC5-B54E-43DAA9793F7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80835-DEB3-4275-B379-2566D87801AD}" type="datetimeFigureOut">
              <a:rPr lang="en-US" smtClean="0"/>
              <a:t>11/30/2024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01822-BBE1-4BC5-B54E-43DAA9793F7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80835-DEB3-4275-B379-2566D87801AD}" type="datetimeFigureOut">
              <a:rPr lang="en-US" smtClean="0"/>
              <a:t>11/30/2024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01822-BBE1-4BC5-B54E-43DAA9793F7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80835-DEB3-4275-B379-2566D87801AD}" type="datetimeFigureOut">
              <a:rPr lang="en-US" smtClean="0"/>
              <a:t>11/30/2024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01822-BBE1-4BC5-B54E-43DAA9793F7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11/30/2024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11/30/2024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11/30/2024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5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825625"/>
            <a:ext cx="515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11/30/2024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11/30/2024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11/30/2024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11/30/2024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11/30/2024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11/30/2024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11/30/2024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11/30/2024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6835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11/30/2024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blipFill dpi="0" rotWithShape="1">
          <a:blip r:embed="rId2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81ACE-890E-4B55-88CA-A440D73ED3A3}" type="datetimeFigureOut">
              <a:rPr lang="en-US" smtClean="0"/>
              <a:t>11/30/2024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1BB8E-5703-4605-9BD4-B6282EF196A0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 descr="Logo&#10;&#10;Description automatically generated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988"/>
          <a:stretch>
            <a:fillRect/>
          </a:stretch>
        </p:blipFill>
        <p:spPr>
          <a:xfrm>
            <a:off x="10256520" y="0"/>
            <a:ext cx="2194560" cy="9562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11/30/2024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2356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11/30/2024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02744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11/30/2024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39444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11/30/2024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2969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5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825625"/>
            <a:ext cx="515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11/30/2024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11/30/2024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5992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11/30/2024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88018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11/30/2024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764008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11/30/2024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444011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11/30/2024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71214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11/30/2024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64009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11/30/2024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9245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11/30/2024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11/30/2024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11/30/2024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11/30/2024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11/30/2024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Futura Cyrillic Book" panose="020B0502020204020303" charset="0"/>
              </a:defRPr>
            </a:lvl1pPr>
          </a:lstStyle>
          <a:p>
            <a:fld id="{4EF95999-A99C-46D6-BFDA-AEFA180EA74F}" type="datetimeFigureOut">
              <a:rPr lang="en-US" smtClean="0"/>
              <a:t>11/30/2024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Futura Cyrillic Book" panose="020B0502020204020303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Futura Cyrillic Book" panose="020B0502020204020303" charset="0"/>
              </a:defRPr>
            </a:lvl1pPr>
          </a:lstStyle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Futura Cyrillic Book" panose="020B0502020204020303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Futura Cyrillic Book" panose="020B0502020204020303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Futura Cyrillic Book" panose="020B0502020204020303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Futura Cyrillic Book" panose="020B0502020204020303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Futura Cyrillic Book" panose="020B0502020204020303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Futura Cyrillic Book" panose="020B0502020204020303" charset="0"/>
              </a:defRPr>
            </a:lvl1pPr>
          </a:lstStyle>
          <a:p>
            <a:fld id="{36B80835-DEB3-4275-B379-2566D87801AD}" type="datetimeFigureOut">
              <a:rPr lang="en-US" smtClean="0"/>
              <a:t>11/30/2024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Futura Cyrillic Book" panose="020B0502020204020303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Futura Cyrillic Book" panose="020B0502020204020303" charset="0"/>
              </a:defRPr>
            </a:lvl1pPr>
          </a:lstStyle>
          <a:p>
            <a:fld id="{8CA01822-BBE1-4BC5-B54E-43DAA9793F70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Futura Cyrillic Book" panose="020B0502020204020303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Futura Cyrillic Book" panose="020B0502020204020303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Futura Cyrillic Book" panose="020B0502020204020303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Futura Cyrillic Book" panose="020B0502020204020303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Futura Cyrillic Book" panose="020B0502020204020303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Futura Cyrillic Book" panose="020B0502020204020303" charset="0"/>
              </a:defRPr>
            </a:lvl1pPr>
          </a:lstStyle>
          <a:p>
            <a:fld id="{4EF95999-A99C-46D6-BFDA-AEFA180EA74F}" type="datetimeFigureOut">
              <a:rPr lang="en-US" smtClean="0"/>
              <a:t>11/30/2024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Futura Cyrillic Book" panose="020B0502020204020303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Futura Cyrillic Book" panose="020B0502020204020303" charset="0"/>
              </a:defRPr>
            </a:lvl1pPr>
          </a:lstStyle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Futura Cyrillic Book" panose="020B0502020204020303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Futura Cyrillic Book" panose="020B0502020204020303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Futura Cyrillic Book" panose="020B0502020204020303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Futura Cyrillic Book" panose="020B0502020204020303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Futura Cyrillic Book" panose="020B0502020204020303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F95999-A99C-46D6-BFDA-AEFA180EA74F}" type="datetimeFigureOut">
              <a:rPr lang="en-US" smtClean="0"/>
              <a:t>11/30/2024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2471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4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7.xml"/><Relationship Id="rId5" Type="http://schemas.openxmlformats.org/officeDocument/2006/relationships/image" Target="../media/image7.gif"/><Relationship Id="rId4" Type="http://schemas.openxmlformats.org/officeDocument/2006/relationships/image" Target="../media/image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9.gif"/><Relationship Id="rId5" Type="http://schemas.openxmlformats.org/officeDocument/2006/relationships/image" Target="../media/image8.jpeg"/><Relationship Id="rId4" Type="http://schemas.openxmlformats.org/officeDocument/2006/relationships/image" Target="../media/image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7.xml"/><Relationship Id="rId5" Type="http://schemas.openxmlformats.org/officeDocument/2006/relationships/image" Target="../media/image10.png"/><Relationship Id="rId4" Type="http://schemas.openxmlformats.org/officeDocument/2006/relationships/image" Target="../media/image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7.xml"/><Relationship Id="rId5" Type="http://schemas.openxmlformats.org/officeDocument/2006/relationships/image" Target="../media/image11.png"/><Relationship Id="rId4" Type="http://schemas.openxmlformats.org/officeDocument/2006/relationships/image" Target="../media/image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7.xml"/><Relationship Id="rId5" Type="http://schemas.openxmlformats.org/officeDocument/2006/relationships/image" Target="../media/image12.png"/><Relationship Id="rId4" Type="http://schemas.openxmlformats.org/officeDocument/2006/relationships/image" Target="../media/image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14.gif"/><Relationship Id="rId5" Type="http://schemas.openxmlformats.org/officeDocument/2006/relationships/image" Target="../media/image13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7.xml"/><Relationship Id="rId5" Type="http://schemas.openxmlformats.org/officeDocument/2006/relationships/image" Target="../media/image15.png"/><Relationship Id="rId4" Type="http://schemas.openxmlformats.org/officeDocument/2006/relationships/image" Target="../media/image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7.xml"/><Relationship Id="rId5" Type="http://schemas.openxmlformats.org/officeDocument/2006/relationships/image" Target="../media/image16.png"/><Relationship Id="rId4" Type="http://schemas.openxmlformats.org/officeDocument/2006/relationships/image" Target="../media/image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7.xml"/><Relationship Id="rId6" Type="http://schemas.openxmlformats.org/officeDocument/2006/relationships/hyperlink" Target="https://pixabay.com/en/thank-you-letters-2204270/" TargetMode="External"/><Relationship Id="rId5" Type="http://schemas.openxmlformats.org/officeDocument/2006/relationships/image" Target="../media/image17.png"/><Relationship Id="rId4" Type="http://schemas.openxmlformats.org/officeDocument/2006/relationships/image" Target="../media/image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6.png"/><Relationship Id="rId5" Type="http://schemas.openxmlformats.org/officeDocument/2006/relationships/image" Target="../media/image3.png"/><Relationship Id="rId4" Type="http://schemas.openxmlformats.org/officeDocument/2006/relationships/image" Target="../media/image1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"/>
          <p:cNvSpPr/>
          <p:nvPr/>
        </p:nvSpPr>
        <p:spPr>
          <a:xfrm flipH="1">
            <a:off x="-24000" y="-2"/>
            <a:ext cx="2469463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200" baseline="-25000"/>
          </a:p>
        </p:txBody>
      </p:sp>
      <p:sp>
        <p:nvSpPr>
          <p:cNvPr id="7" name="Rectangle"/>
          <p:cNvSpPr/>
          <p:nvPr/>
        </p:nvSpPr>
        <p:spPr>
          <a:xfrm flipH="1">
            <a:off x="11496000" y="1"/>
            <a:ext cx="257907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3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300"/>
          </a:p>
        </p:txBody>
      </p:sp>
      <p:grpSp>
        <p:nvGrpSpPr>
          <p:cNvPr id="2" name="Group 1"/>
          <p:cNvGrpSpPr/>
          <p:nvPr/>
        </p:nvGrpSpPr>
        <p:grpSpPr>
          <a:xfrm>
            <a:off x="122050" y="1474470"/>
            <a:ext cx="2209165" cy="3067050"/>
            <a:chOff x="230" y="2322"/>
            <a:chExt cx="3479" cy="4830"/>
          </a:xfrm>
        </p:grpSpPr>
        <p:sp>
          <p:nvSpPr>
            <p:cNvPr id="5" name="Rectangle"/>
            <p:cNvSpPr/>
            <p:nvPr/>
          </p:nvSpPr>
          <p:spPr>
            <a:xfrm flipH="1">
              <a:off x="1099" y="2322"/>
              <a:ext cx="2611" cy="2465"/>
            </a:xfrm>
            <a:prstGeom prst="rect">
              <a:avLst/>
            </a:prstGeom>
            <a:solidFill>
              <a:schemeClr val="bg1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/>
            </a:p>
          </p:txBody>
        </p:sp>
        <p:sp>
          <p:nvSpPr>
            <p:cNvPr id="6" name="Rectangle"/>
            <p:cNvSpPr/>
            <p:nvPr/>
          </p:nvSpPr>
          <p:spPr>
            <a:xfrm flipH="1">
              <a:off x="230" y="2624"/>
              <a:ext cx="3192" cy="4529"/>
            </a:xfrm>
            <a:prstGeom prst="rect">
              <a:avLst/>
            </a:prstGeom>
            <a:solidFill>
              <a:srgbClr val="585858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 dirty="0"/>
            </a:p>
          </p:txBody>
        </p:sp>
        <p:pic>
          <p:nvPicPr>
            <p:cNvPr id="8" name="Image" descr="Image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87" y="3715"/>
              <a:ext cx="1683" cy="1805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</p:grpSp>
      <p:pic>
        <p:nvPicPr>
          <p:cNvPr id="9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7183" y="1851809"/>
            <a:ext cx="3006356" cy="237599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336000" y="3643668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</a:t>
            </a:r>
            <a:r>
              <a:rPr lang="en-US" dirty="0" err="1">
                <a:solidFill>
                  <a:schemeClr val="bg1"/>
                </a:solidFill>
              </a:rPr>
              <a:t>Dept</a:t>
            </a:r>
            <a:r>
              <a:rPr lang="en-US" dirty="0">
                <a:solidFill>
                  <a:schemeClr val="bg1"/>
                </a:solidFill>
              </a:rPr>
              <a:t> of ECE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0FBF78-1865-1C73-8551-10FEAB8B6E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">
            <a:extLst>
              <a:ext uri="{FF2B5EF4-FFF2-40B4-BE49-F238E27FC236}">
                <a16:creationId xmlns:a16="http://schemas.microsoft.com/office/drawing/2014/main" id="{7BF684D1-959F-959F-306C-C7C1CA31F5B5}"/>
              </a:ext>
            </a:extLst>
          </p:cNvPr>
          <p:cNvSpPr/>
          <p:nvPr/>
        </p:nvSpPr>
        <p:spPr>
          <a:xfrm flipH="1">
            <a:off x="-24000" y="-2"/>
            <a:ext cx="2469463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200" baseline="-25000"/>
          </a:p>
        </p:txBody>
      </p:sp>
      <p:sp>
        <p:nvSpPr>
          <p:cNvPr id="8" name="Rectangle">
            <a:extLst>
              <a:ext uri="{FF2B5EF4-FFF2-40B4-BE49-F238E27FC236}">
                <a16:creationId xmlns:a16="http://schemas.microsoft.com/office/drawing/2014/main" id="{31091585-A5B4-561E-0DE8-F92A0873F430}"/>
              </a:ext>
            </a:extLst>
          </p:cNvPr>
          <p:cNvSpPr/>
          <p:nvPr/>
        </p:nvSpPr>
        <p:spPr>
          <a:xfrm flipH="1">
            <a:off x="11496000" y="1"/>
            <a:ext cx="257907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3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30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14DBCAD-8CDD-064E-2A77-7D1B54E18765}"/>
              </a:ext>
            </a:extLst>
          </p:cNvPr>
          <p:cNvGrpSpPr/>
          <p:nvPr/>
        </p:nvGrpSpPr>
        <p:grpSpPr>
          <a:xfrm>
            <a:off x="122050" y="1474470"/>
            <a:ext cx="2209165" cy="3067050"/>
            <a:chOff x="230" y="2322"/>
            <a:chExt cx="3479" cy="4830"/>
          </a:xfrm>
        </p:grpSpPr>
        <p:sp>
          <p:nvSpPr>
            <p:cNvPr id="21" name="Rectangle">
              <a:extLst>
                <a:ext uri="{FF2B5EF4-FFF2-40B4-BE49-F238E27FC236}">
                  <a16:creationId xmlns:a16="http://schemas.microsoft.com/office/drawing/2014/main" id="{C16DF0E0-D478-4FFE-DD83-C08AB30C0C8C}"/>
                </a:ext>
              </a:extLst>
            </p:cNvPr>
            <p:cNvSpPr/>
            <p:nvPr/>
          </p:nvSpPr>
          <p:spPr>
            <a:xfrm flipH="1">
              <a:off x="1099" y="2322"/>
              <a:ext cx="2611" cy="2465"/>
            </a:xfrm>
            <a:prstGeom prst="rect">
              <a:avLst/>
            </a:prstGeom>
            <a:solidFill>
              <a:schemeClr val="bg1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/>
            </a:p>
          </p:txBody>
        </p:sp>
        <p:sp>
          <p:nvSpPr>
            <p:cNvPr id="22" name="Rectangle">
              <a:extLst>
                <a:ext uri="{FF2B5EF4-FFF2-40B4-BE49-F238E27FC236}">
                  <a16:creationId xmlns:a16="http://schemas.microsoft.com/office/drawing/2014/main" id="{5E11C469-46F1-6A76-6E60-696A839D02B2}"/>
                </a:ext>
              </a:extLst>
            </p:cNvPr>
            <p:cNvSpPr/>
            <p:nvPr/>
          </p:nvSpPr>
          <p:spPr>
            <a:xfrm flipH="1">
              <a:off x="230" y="2624"/>
              <a:ext cx="3192" cy="4529"/>
            </a:xfrm>
            <a:prstGeom prst="rect">
              <a:avLst/>
            </a:prstGeom>
            <a:solidFill>
              <a:srgbClr val="585858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 dirty="0"/>
            </a:p>
          </p:txBody>
        </p:sp>
        <p:pic>
          <p:nvPicPr>
            <p:cNvPr id="23" name="Image" descr="Image">
              <a:extLst>
                <a:ext uri="{FF2B5EF4-FFF2-40B4-BE49-F238E27FC236}">
                  <a16:creationId xmlns:a16="http://schemas.microsoft.com/office/drawing/2014/main" id="{A90B85C7-2B90-CE8E-4AE2-8FBBEFF032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7" y="3715"/>
              <a:ext cx="1683" cy="1805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648D5069-8941-F57B-6835-7153117AED80}"/>
              </a:ext>
            </a:extLst>
          </p:cNvPr>
          <p:cNvSpPr txBox="1"/>
          <p:nvPr/>
        </p:nvSpPr>
        <p:spPr>
          <a:xfrm>
            <a:off x="336000" y="3643668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</a:t>
            </a:r>
            <a:r>
              <a:rPr lang="en-US" dirty="0" err="1">
                <a:solidFill>
                  <a:schemeClr val="bg1"/>
                </a:solidFill>
              </a:rPr>
              <a:t>Dept</a:t>
            </a:r>
            <a:r>
              <a:rPr lang="en-US" dirty="0">
                <a:solidFill>
                  <a:schemeClr val="bg1"/>
                </a:solidFill>
              </a:rPr>
              <a:t> of ECE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A79D5C6-CB09-30DB-C0A7-62F4593BC92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1048" y="0"/>
            <a:ext cx="940952" cy="940952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8D25922E-42CE-9FC6-B91A-00EEF3F58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0414" y="365125"/>
            <a:ext cx="8663385" cy="1325563"/>
          </a:xfrm>
        </p:spPr>
        <p:txBody>
          <a:bodyPr>
            <a:noAutofit/>
          </a:bodyPr>
          <a:lstStyle/>
          <a:p>
            <a:r>
              <a:rPr lang="en-GB" sz="32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Waste Audits in the Electroplating Industry </a:t>
            </a:r>
            <a:endParaRPr lang="en-US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B3B1B50-D97C-BF4C-1950-D9578B2D99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33864" y="1825625"/>
            <a:ext cx="8519935" cy="4351338"/>
          </a:xfrm>
        </p:spPr>
        <p:txBody>
          <a:bodyPr>
            <a:normAutofit/>
          </a:bodyPr>
          <a:lstStyle/>
          <a:p>
            <a:pPr marL="342900" marR="0" lvl="0" indent="-342900" algn="just">
              <a:lnSpc>
                <a:spcPct val="115000"/>
              </a:lnSpc>
              <a:spcBef>
                <a:spcPts val="1200"/>
              </a:spcBef>
              <a:buFont typeface="Arial" panose="020B0604020202020204" pitchFamily="34" charset="0"/>
              <a:buChar char="●"/>
            </a:pPr>
            <a:r>
              <a:rPr lang="en-GB" sz="1800" b="1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Overview of Electroplating Industry Waste</a:t>
            </a:r>
            <a:endParaRPr lang="en-US" sz="1800" u="none" strike="noStrike" dirty="0"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742950" marR="0" lvl="1" indent="-285750" algn="just">
              <a:lnSpc>
                <a:spcPct val="115000"/>
              </a:lnSpc>
              <a:buFont typeface="Arial" panose="020B0604020202020204" pitchFamily="34" charset="0"/>
              <a:buChar char="○"/>
            </a:pPr>
            <a:r>
              <a:rPr lang="en-GB" sz="1800" b="1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Types</a:t>
            </a:r>
            <a:r>
              <a:rPr lang="en-GB" sz="1800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: Cyanide, chromium, cadmium, solvents, sludges.</a:t>
            </a:r>
            <a:endParaRPr lang="en-US" sz="1800" u="none" strike="noStrike" dirty="0"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742950" marR="0" lvl="1" indent="-285750" algn="just">
              <a:lnSpc>
                <a:spcPct val="115000"/>
              </a:lnSpc>
              <a:buFont typeface="Arial" panose="020B0604020202020204" pitchFamily="34" charset="0"/>
              <a:buChar char="○"/>
            </a:pPr>
            <a:r>
              <a:rPr lang="en-GB" sz="1800" b="1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Impact</a:t>
            </a:r>
            <a:r>
              <a:rPr lang="en-GB" sz="1800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: Groundwater, air, and soil contamination.</a:t>
            </a:r>
            <a:endParaRPr lang="en-US" sz="1800" u="none" strike="noStrike" dirty="0"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15000"/>
              </a:lnSpc>
              <a:buFont typeface="Arial" panose="020B0604020202020204" pitchFamily="34" charset="0"/>
              <a:buChar char="●"/>
            </a:pPr>
            <a:r>
              <a:rPr lang="en-GB" sz="1800" b="1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Waste Audit Procedures</a:t>
            </a:r>
            <a:endParaRPr lang="en-US" sz="1800" u="none" strike="noStrike" dirty="0"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742950" marR="0" lvl="1" indent="-285750" algn="just">
              <a:lnSpc>
                <a:spcPct val="115000"/>
              </a:lnSpc>
              <a:buFont typeface="Arial" panose="020B0604020202020204" pitchFamily="34" charset="0"/>
              <a:buChar char="○"/>
            </a:pPr>
            <a:r>
              <a:rPr lang="en-GB" sz="1800" b="1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Chemical Usage</a:t>
            </a:r>
            <a:r>
              <a:rPr lang="en-GB" sz="1800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: Evaluate inefficiencies.</a:t>
            </a:r>
            <a:endParaRPr lang="en-US" sz="1800" u="none" strike="noStrike" dirty="0"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742950" marR="0" lvl="1" indent="-285750" algn="just">
              <a:lnSpc>
                <a:spcPct val="115000"/>
              </a:lnSpc>
              <a:buFont typeface="Arial" panose="020B0604020202020204" pitchFamily="34" charset="0"/>
              <a:buChar char="○"/>
            </a:pPr>
            <a:r>
              <a:rPr lang="en-GB" sz="1800" b="1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Wastewater</a:t>
            </a:r>
            <a:r>
              <a:rPr lang="en-GB" sz="1800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: </a:t>
            </a:r>
            <a:r>
              <a:rPr lang="en-GB" sz="1800" u="none" strike="noStrike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Analyze</a:t>
            </a:r>
            <a:r>
              <a:rPr lang="en-GB" sz="1800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pollutants.</a:t>
            </a:r>
            <a:endParaRPr lang="en-US" sz="1800" u="none" strike="noStrike" dirty="0"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15000"/>
              </a:lnSpc>
              <a:buFont typeface="Arial" panose="020B0604020202020204" pitchFamily="34" charset="0"/>
              <a:buChar char="●"/>
            </a:pPr>
            <a:r>
              <a:rPr lang="en-GB" sz="1800" b="1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Pollution Prevention Opportunities</a:t>
            </a:r>
            <a:endParaRPr lang="en-US" sz="1800" u="none" strike="noStrike" dirty="0"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742950" marR="0" lvl="1" indent="-285750" algn="just">
              <a:lnSpc>
                <a:spcPct val="115000"/>
              </a:lnSpc>
              <a:buFont typeface="Arial" panose="020B0604020202020204" pitchFamily="34" charset="0"/>
              <a:buChar char="○"/>
            </a:pPr>
            <a:r>
              <a:rPr lang="en-GB" sz="1800" b="1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Process Modification</a:t>
            </a:r>
            <a:r>
              <a:rPr lang="en-GB" sz="1800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: Optimize systems.</a:t>
            </a:r>
            <a:endParaRPr lang="en-US" sz="1800" u="none" strike="noStrike" dirty="0"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742950" marR="0" lvl="1" indent="-285750" algn="just">
              <a:lnSpc>
                <a:spcPct val="115000"/>
              </a:lnSpc>
              <a:buFont typeface="Arial" panose="020B0604020202020204" pitchFamily="34" charset="0"/>
              <a:buChar char="○"/>
            </a:pPr>
            <a:r>
              <a:rPr lang="en-GB" sz="1800" b="1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Recovery &amp; Recycling</a:t>
            </a:r>
            <a:r>
              <a:rPr lang="en-GB" sz="1800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: Reuse chemicals.</a:t>
            </a:r>
            <a:endParaRPr lang="en-US" sz="1800" u="none" strike="noStrike" dirty="0"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742950" marR="0" lvl="1" indent="-285750" algn="just">
              <a:lnSpc>
                <a:spcPct val="115000"/>
              </a:lnSpc>
              <a:spcAft>
                <a:spcPts val="1200"/>
              </a:spcAft>
              <a:buFont typeface="Arial" panose="020B0604020202020204" pitchFamily="34" charset="0"/>
              <a:buChar char="○"/>
            </a:pPr>
            <a:r>
              <a:rPr lang="en-GB" sz="1800" b="1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Non-toxic Alternatives</a:t>
            </a:r>
            <a:r>
              <a:rPr lang="en-GB" sz="1800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: Safer substitutes.</a:t>
            </a:r>
            <a:endParaRPr lang="en-US" sz="1800" u="none" strike="noStrike" dirty="0"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algn="just"/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86960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A8BC38-ED16-ED8D-4627-49BC1B3C6A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90538-9549-68B0-D7B4-20597AD99D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Rakshita</a:t>
            </a:r>
            <a:r>
              <a:rPr lang="en-US" dirty="0"/>
              <a:t> Slides</a:t>
            </a:r>
          </a:p>
        </p:txBody>
      </p:sp>
    </p:spTree>
    <p:extLst>
      <p:ext uri="{BB962C8B-B14F-4D97-AF65-F5344CB8AC3E}">
        <p14:creationId xmlns:p14="http://schemas.microsoft.com/office/powerpoint/2010/main" val="21119810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666393-B82A-084D-C10F-C5D41A1A5C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">
            <a:extLst>
              <a:ext uri="{FF2B5EF4-FFF2-40B4-BE49-F238E27FC236}">
                <a16:creationId xmlns:a16="http://schemas.microsoft.com/office/drawing/2014/main" id="{ED779396-E8BC-2585-C0C4-A17C1F8E6C58}"/>
              </a:ext>
            </a:extLst>
          </p:cNvPr>
          <p:cNvSpPr/>
          <p:nvPr/>
        </p:nvSpPr>
        <p:spPr>
          <a:xfrm flipH="1">
            <a:off x="-24000" y="-2"/>
            <a:ext cx="2469463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200" baseline="-25000"/>
          </a:p>
        </p:txBody>
      </p:sp>
      <p:sp>
        <p:nvSpPr>
          <p:cNvPr id="8" name="Rectangle">
            <a:extLst>
              <a:ext uri="{FF2B5EF4-FFF2-40B4-BE49-F238E27FC236}">
                <a16:creationId xmlns:a16="http://schemas.microsoft.com/office/drawing/2014/main" id="{787348D1-0C12-887F-7558-72CBD54FE829}"/>
              </a:ext>
            </a:extLst>
          </p:cNvPr>
          <p:cNvSpPr/>
          <p:nvPr/>
        </p:nvSpPr>
        <p:spPr>
          <a:xfrm flipH="1">
            <a:off x="11496000" y="1"/>
            <a:ext cx="257907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3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30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87B1F91-1F70-7553-A35D-9D65CE29FC8E}"/>
              </a:ext>
            </a:extLst>
          </p:cNvPr>
          <p:cNvGrpSpPr/>
          <p:nvPr/>
        </p:nvGrpSpPr>
        <p:grpSpPr>
          <a:xfrm>
            <a:off x="122050" y="1474470"/>
            <a:ext cx="2209165" cy="3067050"/>
            <a:chOff x="230" y="2322"/>
            <a:chExt cx="3479" cy="4830"/>
          </a:xfrm>
        </p:grpSpPr>
        <p:sp>
          <p:nvSpPr>
            <p:cNvPr id="21" name="Rectangle">
              <a:extLst>
                <a:ext uri="{FF2B5EF4-FFF2-40B4-BE49-F238E27FC236}">
                  <a16:creationId xmlns:a16="http://schemas.microsoft.com/office/drawing/2014/main" id="{9DC18D74-C14D-1D1E-BA22-BBB59FBDBF42}"/>
                </a:ext>
              </a:extLst>
            </p:cNvPr>
            <p:cNvSpPr/>
            <p:nvPr/>
          </p:nvSpPr>
          <p:spPr>
            <a:xfrm flipH="1">
              <a:off x="1099" y="2322"/>
              <a:ext cx="2611" cy="2465"/>
            </a:xfrm>
            <a:prstGeom prst="rect">
              <a:avLst/>
            </a:prstGeom>
            <a:solidFill>
              <a:schemeClr val="bg1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/>
            </a:p>
          </p:txBody>
        </p:sp>
        <p:sp>
          <p:nvSpPr>
            <p:cNvPr id="22" name="Rectangle">
              <a:extLst>
                <a:ext uri="{FF2B5EF4-FFF2-40B4-BE49-F238E27FC236}">
                  <a16:creationId xmlns:a16="http://schemas.microsoft.com/office/drawing/2014/main" id="{5B343949-1D9F-5A78-26AA-842BD113AED0}"/>
                </a:ext>
              </a:extLst>
            </p:cNvPr>
            <p:cNvSpPr/>
            <p:nvPr/>
          </p:nvSpPr>
          <p:spPr>
            <a:xfrm flipH="1">
              <a:off x="230" y="2624"/>
              <a:ext cx="3192" cy="4529"/>
            </a:xfrm>
            <a:prstGeom prst="rect">
              <a:avLst/>
            </a:prstGeom>
            <a:solidFill>
              <a:srgbClr val="585858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 dirty="0"/>
            </a:p>
          </p:txBody>
        </p:sp>
        <p:pic>
          <p:nvPicPr>
            <p:cNvPr id="23" name="Image" descr="Image">
              <a:extLst>
                <a:ext uri="{FF2B5EF4-FFF2-40B4-BE49-F238E27FC236}">
                  <a16:creationId xmlns:a16="http://schemas.microsoft.com/office/drawing/2014/main" id="{E2168552-6896-2F72-5219-0B7BA67A2D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7" y="3715"/>
              <a:ext cx="1683" cy="1805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34962117-BB95-5B3A-F6F5-57BE2AED54CD}"/>
              </a:ext>
            </a:extLst>
          </p:cNvPr>
          <p:cNvSpPr txBox="1"/>
          <p:nvPr/>
        </p:nvSpPr>
        <p:spPr>
          <a:xfrm>
            <a:off x="336000" y="3643668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</a:t>
            </a:r>
            <a:r>
              <a:rPr lang="en-US" dirty="0">
                <a:solidFill>
                  <a:schemeClr val="bg1"/>
                </a:solidFill>
              </a:rPr>
              <a:t>Dept of CSE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61762B1-905F-9EC9-E7F5-F2FB31D8512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1048" y="0"/>
            <a:ext cx="940952" cy="940952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CAED51CA-DD5F-ACAC-1EE3-32E1D340C1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0414" y="365125"/>
            <a:ext cx="8663385" cy="1325563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Overview of Tanning Industry Waste</a:t>
            </a:r>
            <a:endParaRPr lang="en-US" sz="6600" b="1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83400CC-FAFF-BBEB-70CD-0C033C7139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33864" y="1666240"/>
            <a:ext cx="8519935" cy="5002759"/>
          </a:xfrm>
        </p:spPr>
        <p:txBody>
          <a:bodyPr>
            <a:normAutofit/>
          </a:bodyPr>
          <a:lstStyle/>
          <a:p>
            <a:pPr>
              <a:lnSpc>
                <a:spcPct val="115000"/>
              </a:lnSpc>
              <a:spcBef>
                <a:spcPts val="1200"/>
              </a:spcBef>
              <a:spcAft>
                <a:spcPts val="200"/>
              </a:spcAft>
            </a:pPr>
            <a:r>
              <a:rPr lang="en-GB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Types of Waste Generated</a:t>
            </a:r>
            <a:endParaRPr lang="en-US" sz="1800" b="1" dirty="0">
              <a:solidFill>
                <a:srgbClr val="6666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15000"/>
              </a:lnSpc>
              <a:spcBef>
                <a:spcPts val="1200"/>
              </a:spcBef>
              <a:spcAft>
                <a:spcPts val="200"/>
              </a:spcAft>
            </a:pPr>
            <a:r>
              <a:rPr lang="en-GB" sz="1800" b="1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Liquid Waste</a:t>
            </a:r>
            <a:r>
              <a:rPr lang="en-GB" sz="1800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: 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Wastewater containing high levels of organic and inorganic contaminants.</a:t>
            </a:r>
            <a:endParaRPr lang="en-US" sz="1900" dirty="0"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lvl="1">
              <a:lnSpc>
                <a:spcPct val="115000"/>
              </a:lnSpc>
              <a:spcBef>
                <a:spcPts val="1200"/>
              </a:spcBef>
              <a:spcAft>
                <a:spcPts val="200"/>
              </a:spcAft>
            </a:pPr>
            <a:r>
              <a:rPr lang="en-GB" sz="1800" b="1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Solid Waste</a:t>
            </a:r>
            <a:r>
              <a:rPr lang="en-GB" sz="1800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: </a:t>
            </a:r>
            <a:r>
              <a:rPr lang="en-IN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Fleshings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trimmings, and shavings.</a:t>
            </a:r>
            <a:endParaRPr lang="en-US" sz="1800" dirty="0"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lvl="1">
              <a:lnSpc>
                <a:spcPct val="115000"/>
              </a:lnSpc>
              <a:spcBef>
                <a:spcPts val="1200"/>
              </a:spcBef>
              <a:spcAft>
                <a:spcPts val="200"/>
              </a:spcAft>
            </a:pPr>
            <a:r>
              <a:rPr lang="en-GB" sz="1800" b="1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Gaseous</a:t>
            </a:r>
            <a:r>
              <a:rPr lang="en-GB" sz="1800" b="1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Emissions</a:t>
            </a:r>
            <a:r>
              <a:rPr lang="en-GB" sz="1800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:</a:t>
            </a:r>
            <a:r>
              <a:rPr lang="en-US" sz="1400" dirty="0"/>
              <a:t>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Volatile organic compounds (VOCs) and odoriferous gases</a:t>
            </a:r>
            <a:endParaRPr lang="en-US" sz="1800" u="none" strike="noStrike" dirty="0"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Bef>
                <a:spcPts val="1200"/>
              </a:spcBef>
              <a:spcAft>
                <a:spcPts val="200"/>
              </a:spcAft>
            </a:pPr>
            <a:r>
              <a:rPr lang="en-GB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Environmental Impact</a:t>
            </a:r>
            <a:endParaRPr lang="en-US" sz="1800" b="1" dirty="0">
              <a:solidFill>
                <a:srgbClr val="6666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Water Pollution: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Discharge of untreated or poorly treated effluent.</a:t>
            </a:r>
          </a:p>
          <a:p>
            <a:pPr lvl="1">
              <a:lnSpc>
                <a:spcPct val="150000"/>
              </a:lnSpc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Soil Contamination: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Improper disposal of solid waste.</a:t>
            </a:r>
          </a:p>
          <a:p>
            <a:pPr lvl="1">
              <a:lnSpc>
                <a:spcPct val="150000"/>
              </a:lnSpc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Air Pollution: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Emission of VOCs and malodorous gases.</a:t>
            </a:r>
          </a:p>
          <a:p>
            <a:pPr lvl="1">
              <a:lnSpc>
                <a:spcPct val="150000"/>
              </a:lnSpc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Biodiversity Loss: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Impact on aquatic and terrestrial ecosystems.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16850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C82D16-CE17-7E28-9F0A-1FA2D846D3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">
            <a:extLst>
              <a:ext uri="{FF2B5EF4-FFF2-40B4-BE49-F238E27FC236}">
                <a16:creationId xmlns:a16="http://schemas.microsoft.com/office/drawing/2014/main" id="{5EEECD0E-835F-6C58-66B1-063AE1F5F1DD}"/>
              </a:ext>
            </a:extLst>
          </p:cNvPr>
          <p:cNvSpPr/>
          <p:nvPr/>
        </p:nvSpPr>
        <p:spPr>
          <a:xfrm flipH="1">
            <a:off x="-24000" y="-2"/>
            <a:ext cx="2469463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200" baseline="-25000"/>
          </a:p>
        </p:txBody>
      </p:sp>
      <p:sp>
        <p:nvSpPr>
          <p:cNvPr id="8" name="Rectangle">
            <a:extLst>
              <a:ext uri="{FF2B5EF4-FFF2-40B4-BE49-F238E27FC236}">
                <a16:creationId xmlns:a16="http://schemas.microsoft.com/office/drawing/2014/main" id="{FA9EE259-8265-5992-EFD6-8B5208994E2D}"/>
              </a:ext>
            </a:extLst>
          </p:cNvPr>
          <p:cNvSpPr/>
          <p:nvPr/>
        </p:nvSpPr>
        <p:spPr>
          <a:xfrm flipH="1">
            <a:off x="11496000" y="1"/>
            <a:ext cx="257907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3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30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FA81AFF-0E54-6090-AF8D-3B169DF151F3}"/>
              </a:ext>
            </a:extLst>
          </p:cNvPr>
          <p:cNvGrpSpPr/>
          <p:nvPr/>
        </p:nvGrpSpPr>
        <p:grpSpPr>
          <a:xfrm>
            <a:off x="122050" y="1474470"/>
            <a:ext cx="2209165" cy="3067050"/>
            <a:chOff x="230" y="2322"/>
            <a:chExt cx="3479" cy="4830"/>
          </a:xfrm>
        </p:grpSpPr>
        <p:sp>
          <p:nvSpPr>
            <p:cNvPr id="21" name="Rectangle">
              <a:extLst>
                <a:ext uri="{FF2B5EF4-FFF2-40B4-BE49-F238E27FC236}">
                  <a16:creationId xmlns:a16="http://schemas.microsoft.com/office/drawing/2014/main" id="{DCC090C9-E812-5673-650E-5D5034CE92D6}"/>
                </a:ext>
              </a:extLst>
            </p:cNvPr>
            <p:cNvSpPr/>
            <p:nvPr/>
          </p:nvSpPr>
          <p:spPr>
            <a:xfrm flipH="1">
              <a:off x="1099" y="2322"/>
              <a:ext cx="2611" cy="2465"/>
            </a:xfrm>
            <a:prstGeom prst="rect">
              <a:avLst/>
            </a:prstGeom>
            <a:solidFill>
              <a:schemeClr val="bg1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/>
            </a:p>
          </p:txBody>
        </p:sp>
        <p:sp>
          <p:nvSpPr>
            <p:cNvPr id="22" name="Rectangle">
              <a:extLst>
                <a:ext uri="{FF2B5EF4-FFF2-40B4-BE49-F238E27FC236}">
                  <a16:creationId xmlns:a16="http://schemas.microsoft.com/office/drawing/2014/main" id="{02C6BF2E-E868-1ABD-080B-3A63F614FCCE}"/>
                </a:ext>
              </a:extLst>
            </p:cNvPr>
            <p:cNvSpPr/>
            <p:nvPr/>
          </p:nvSpPr>
          <p:spPr>
            <a:xfrm flipH="1">
              <a:off x="230" y="2624"/>
              <a:ext cx="3192" cy="4529"/>
            </a:xfrm>
            <a:prstGeom prst="rect">
              <a:avLst/>
            </a:prstGeom>
            <a:solidFill>
              <a:srgbClr val="585858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 dirty="0"/>
            </a:p>
          </p:txBody>
        </p:sp>
        <p:pic>
          <p:nvPicPr>
            <p:cNvPr id="23" name="Image" descr="Image">
              <a:extLst>
                <a:ext uri="{FF2B5EF4-FFF2-40B4-BE49-F238E27FC236}">
                  <a16:creationId xmlns:a16="http://schemas.microsoft.com/office/drawing/2014/main" id="{F684F571-B022-FCAD-DC0B-4BF212C924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7" y="3715"/>
              <a:ext cx="1683" cy="1805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AE9DD25-93C4-C418-53CD-5D612AE520A5}"/>
              </a:ext>
            </a:extLst>
          </p:cNvPr>
          <p:cNvSpPr txBox="1"/>
          <p:nvPr/>
        </p:nvSpPr>
        <p:spPr>
          <a:xfrm>
            <a:off x="310731" y="3633590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</a:t>
            </a:r>
            <a:r>
              <a:rPr lang="en-US" dirty="0">
                <a:solidFill>
                  <a:schemeClr val="bg1"/>
                </a:solidFill>
              </a:rPr>
              <a:t>Dept of CSE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55AAAB7-54C0-9B63-1632-1AFAD748FC1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1048" y="0"/>
            <a:ext cx="940952" cy="940952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1EF1B713-DD5F-72CC-6B6E-80D9616C58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0414" y="365125"/>
            <a:ext cx="8663385" cy="940953"/>
          </a:xfrm>
        </p:spPr>
        <p:txBody>
          <a:bodyPr>
            <a:normAutofit/>
          </a:bodyPr>
          <a:lstStyle/>
          <a:p>
            <a:r>
              <a:rPr lang="en-GB" sz="32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Waste Audit Procedures</a:t>
            </a:r>
            <a:endParaRPr lang="en-US" sz="9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3ABD713-7612-CBFF-E2A0-1F3E35197A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33864" y="1474470"/>
            <a:ext cx="8519935" cy="4702493"/>
          </a:xfrm>
        </p:spPr>
        <p:txBody>
          <a:bodyPr>
            <a:normAutofit/>
          </a:bodyPr>
          <a:lstStyle/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Monitoring Water and Chemical Usage</a:t>
            </a:r>
          </a:p>
          <a:p>
            <a:pPr lvl="1"/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Water Usage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00150" lvl="2" indent="-285750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Measure water input and effluent output.</a:t>
            </a:r>
          </a:p>
          <a:p>
            <a:pPr marL="1200150" lvl="2" indent="-285750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Optimize water recycling and reuse.</a:t>
            </a:r>
          </a:p>
          <a:p>
            <a:pPr lvl="1"/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Chemical Usage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00150" lvl="2" indent="-285750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Maintain a detailed inventory of chemicals.</a:t>
            </a:r>
          </a:p>
          <a:p>
            <a:pPr marL="1200150" lvl="2" indent="-285750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Substitute hazardous chemicals with eco-friendly alternatives.</a:t>
            </a:r>
          </a:p>
          <a:p>
            <a:pPr marL="0" marR="0">
              <a:lnSpc>
                <a:spcPct val="115000"/>
              </a:lnSpc>
              <a:spcBef>
                <a:spcPts val="1200"/>
              </a:spcBef>
              <a:spcAft>
                <a:spcPts val="200"/>
              </a:spcAft>
            </a:pPr>
            <a:r>
              <a:rPr lang="en-GB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Solid Waste Management</a:t>
            </a:r>
            <a:endParaRPr lang="en-US" sz="1800" b="1" dirty="0">
              <a:solidFill>
                <a:srgbClr val="6666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r>
              <a:rPr lang="en-I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Segregation: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Separate biodegradable, recyclable, and hazardous waste.</a:t>
            </a:r>
          </a:p>
          <a:p>
            <a:pPr lvl="1">
              <a:lnSpc>
                <a:spcPct val="150000"/>
              </a:lnSpc>
            </a:pPr>
            <a:r>
              <a:rPr lang="en-I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Recycling: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Convert </a:t>
            </a:r>
            <a:r>
              <a:rPr lang="en-IN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fleshings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shavings into value-added products.</a:t>
            </a:r>
          </a:p>
          <a:p>
            <a:pPr lvl="1">
              <a:lnSpc>
                <a:spcPct val="150000"/>
              </a:lnSpc>
            </a:pPr>
            <a:r>
              <a:rPr lang="en-I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Composting: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Organic waste for soil amendment.</a:t>
            </a:r>
          </a:p>
          <a:p>
            <a:pPr lvl="1">
              <a:lnSpc>
                <a:spcPct val="150000"/>
              </a:lnSpc>
            </a:pPr>
            <a:r>
              <a:rPr lang="en-I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Disposal: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Environmentally compliant disposal methods for non-recyclable waste.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8304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3D7D6F-0EEF-0568-93CC-FF31463CD8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">
            <a:extLst>
              <a:ext uri="{FF2B5EF4-FFF2-40B4-BE49-F238E27FC236}">
                <a16:creationId xmlns:a16="http://schemas.microsoft.com/office/drawing/2014/main" id="{4BE70FE3-5895-A8EE-2A1B-394C1E3A6FAA}"/>
              </a:ext>
            </a:extLst>
          </p:cNvPr>
          <p:cNvSpPr/>
          <p:nvPr/>
        </p:nvSpPr>
        <p:spPr>
          <a:xfrm flipH="1">
            <a:off x="-24000" y="-2"/>
            <a:ext cx="2469463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200" baseline="-25000"/>
          </a:p>
        </p:txBody>
      </p:sp>
      <p:sp>
        <p:nvSpPr>
          <p:cNvPr id="8" name="Rectangle">
            <a:extLst>
              <a:ext uri="{FF2B5EF4-FFF2-40B4-BE49-F238E27FC236}">
                <a16:creationId xmlns:a16="http://schemas.microsoft.com/office/drawing/2014/main" id="{6FB9D19B-0C1D-2293-562A-912EB88C42A4}"/>
              </a:ext>
            </a:extLst>
          </p:cNvPr>
          <p:cNvSpPr/>
          <p:nvPr/>
        </p:nvSpPr>
        <p:spPr>
          <a:xfrm flipH="1">
            <a:off x="11496000" y="1"/>
            <a:ext cx="257907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3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30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6C3A0CA-A1B2-9849-11B6-46F3110AF642}"/>
              </a:ext>
            </a:extLst>
          </p:cNvPr>
          <p:cNvGrpSpPr/>
          <p:nvPr/>
        </p:nvGrpSpPr>
        <p:grpSpPr>
          <a:xfrm>
            <a:off x="122050" y="1474470"/>
            <a:ext cx="2209165" cy="3067050"/>
            <a:chOff x="230" y="2322"/>
            <a:chExt cx="3479" cy="4830"/>
          </a:xfrm>
        </p:grpSpPr>
        <p:sp>
          <p:nvSpPr>
            <p:cNvPr id="21" name="Rectangle">
              <a:extLst>
                <a:ext uri="{FF2B5EF4-FFF2-40B4-BE49-F238E27FC236}">
                  <a16:creationId xmlns:a16="http://schemas.microsoft.com/office/drawing/2014/main" id="{1869BF62-E556-5746-CA25-CCFBDFEA6347}"/>
                </a:ext>
              </a:extLst>
            </p:cNvPr>
            <p:cNvSpPr/>
            <p:nvPr/>
          </p:nvSpPr>
          <p:spPr>
            <a:xfrm flipH="1">
              <a:off x="1099" y="2322"/>
              <a:ext cx="2611" cy="2465"/>
            </a:xfrm>
            <a:prstGeom prst="rect">
              <a:avLst/>
            </a:prstGeom>
            <a:solidFill>
              <a:schemeClr val="bg1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/>
            </a:p>
          </p:txBody>
        </p:sp>
        <p:sp>
          <p:nvSpPr>
            <p:cNvPr id="22" name="Rectangle">
              <a:extLst>
                <a:ext uri="{FF2B5EF4-FFF2-40B4-BE49-F238E27FC236}">
                  <a16:creationId xmlns:a16="http://schemas.microsoft.com/office/drawing/2014/main" id="{74ACA038-C47C-7DDE-EC9B-63A48D79C29B}"/>
                </a:ext>
              </a:extLst>
            </p:cNvPr>
            <p:cNvSpPr/>
            <p:nvPr/>
          </p:nvSpPr>
          <p:spPr>
            <a:xfrm flipH="1">
              <a:off x="230" y="2624"/>
              <a:ext cx="3192" cy="4529"/>
            </a:xfrm>
            <a:prstGeom prst="rect">
              <a:avLst/>
            </a:prstGeom>
            <a:solidFill>
              <a:srgbClr val="585858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 dirty="0"/>
            </a:p>
          </p:txBody>
        </p:sp>
        <p:pic>
          <p:nvPicPr>
            <p:cNvPr id="23" name="Image" descr="Image">
              <a:extLst>
                <a:ext uri="{FF2B5EF4-FFF2-40B4-BE49-F238E27FC236}">
                  <a16:creationId xmlns:a16="http://schemas.microsoft.com/office/drawing/2014/main" id="{17DC5592-A4E9-80C9-DE43-E683B8019B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7" y="3715"/>
              <a:ext cx="1683" cy="1805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026629CF-3893-A296-214B-5E7177DB5FAC}"/>
              </a:ext>
            </a:extLst>
          </p:cNvPr>
          <p:cNvSpPr txBox="1"/>
          <p:nvPr/>
        </p:nvSpPr>
        <p:spPr>
          <a:xfrm>
            <a:off x="336000" y="3643668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</a:t>
            </a:r>
            <a:r>
              <a:rPr lang="en-US" dirty="0">
                <a:solidFill>
                  <a:schemeClr val="bg1"/>
                </a:solidFill>
              </a:rPr>
              <a:t>Dept of CSE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AB7CB0-EFD1-A0B6-05E4-D76C6682FD7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1048" y="0"/>
            <a:ext cx="940952" cy="940952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5E9DD064-38AA-A19B-E432-11BC0B00C0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0414" y="365125"/>
            <a:ext cx="8663385" cy="903875"/>
          </a:xfrm>
        </p:spPr>
        <p:txBody>
          <a:bodyPr>
            <a:normAutofit/>
          </a:bodyPr>
          <a:lstStyle/>
          <a:p>
            <a:r>
              <a:rPr lang="en-GB" sz="32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Pollution Prevention Opportunities</a:t>
            </a:r>
            <a:endParaRPr lang="en-US" sz="19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3823047-E70C-BFB0-EF36-FFE2ABC210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33864" y="1634125"/>
            <a:ext cx="8519935" cy="4858750"/>
          </a:xfrm>
        </p:spPr>
        <p:txBody>
          <a:bodyPr>
            <a:normAutofit/>
          </a:bodyPr>
          <a:lstStyle/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Cleaner Production Techniques</a:t>
            </a:r>
          </a:p>
          <a:p>
            <a:pPr lvl="1">
              <a:lnSpc>
                <a:spcPct val="150000"/>
              </a:lnSpc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Adoption of 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wet-white tanning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reduce chromium pollution.</a:t>
            </a:r>
          </a:p>
          <a:p>
            <a:pPr lvl="1">
              <a:lnSpc>
                <a:spcPct val="150000"/>
              </a:lnSpc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of enzymes for dehairing instead of chemicals.</a:t>
            </a:r>
          </a:p>
          <a:p>
            <a:pPr lvl="1">
              <a:lnSpc>
                <a:spcPct val="150000"/>
              </a:lnSpc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Efficient wastewater treatment technologies like membrane bioreactors.</a:t>
            </a:r>
          </a:p>
          <a:p>
            <a:pPr lvl="1">
              <a:lnSpc>
                <a:spcPct val="150000"/>
              </a:lnSpc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Integration of renewable energy sources.</a:t>
            </a:r>
          </a:p>
          <a:p>
            <a:pPr marL="457200" lvl="1" indent="0">
              <a:lnSpc>
                <a:spcPct val="150000"/>
              </a:lnSpc>
              <a:buNone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Waste Minimization Measures</a:t>
            </a:r>
          </a:p>
          <a:p>
            <a:pPr lvl="1">
              <a:lnSpc>
                <a:spcPct val="150000"/>
              </a:lnSpc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Process Optimization: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Enhance process control to minimize waste.</a:t>
            </a:r>
          </a:p>
          <a:p>
            <a:pPr lvl="1">
              <a:lnSpc>
                <a:spcPct val="150000"/>
              </a:lnSpc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Raw Material Selection: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Use high-quality hides to reduce rework and waste.</a:t>
            </a:r>
          </a:p>
          <a:p>
            <a:pPr lvl="1">
              <a:lnSpc>
                <a:spcPct val="150000"/>
              </a:lnSpc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Lean Manufacturing: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Eliminate unnecessary steps that generate waste.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69690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85A961-6E4B-F105-3CAE-C36AFA1BFB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">
            <a:extLst>
              <a:ext uri="{FF2B5EF4-FFF2-40B4-BE49-F238E27FC236}">
                <a16:creationId xmlns:a16="http://schemas.microsoft.com/office/drawing/2014/main" id="{382CC245-1976-FA60-9CB3-933C3BF89E5F}"/>
              </a:ext>
            </a:extLst>
          </p:cNvPr>
          <p:cNvSpPr/>
          <p:nvPr/>
        </p:nvSpPr>
        <p:spPr>
          <a:xfrm flipH="1">
            <a:off x="-24000" y="-2"/>
            <a:ext cx="2469463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200" baseline="-25000" dirty="0"/>
          </a:p>
        </p:txBody>
      </p:sp>
      <p:sp>
        <p:nvSpPr>
          <p:cNvPr id="8" name="Rectangle">
            <a:extLst>
              <a:ext uri="{FF2B5EF4-FFF2-40B4-BE49-F238E27FC236}">
                <a16:creationId xmlns:a16="http://schemas.microsoft.com/office/drawing/2014/main" id="{6E0492CF-120E-4C11-5B02-7809D1A848CC}"/>
              </a:ext>
            </a:extLst>
          </p:cNvPr>
          <p:cNvSpPr/>
          <p:nvPr/>
        </p:nvSpPr>
        <p:spPr>
          <a:xfrm flipH="1">
            <a:off x="11496000" y="1"/>
            <a:ext cx="257907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3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30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08E4811-661A-6FDD-85E7-92C5A84AA45A}"/>
              </a:ext>
            </a:extLst>
          </p:cNvPr>
          <p:cNvGrpSpPr/>
          <p:nvPr/>
        </p:nvGrpSpPr>
        <p:grpSpPr>
          <a:xfrm>
            <a:off x="122050" y="1474470"/>
            <a:ext cx="2209165" cy="3067050"/>
            <a:chOff x="230" y="2322"/>
            <a:chExt cx="3479" cy="4830"/>
          </a:xfrm>
        </p:grpSpPr>
        <p:sp>
          <p:nvSpPr>
            <p:cNvPr id="21" name="Rectangle">
              <a:extLst>
                <a:ext uri="{FF2B5EF4-FFF2-40B4-BE49-F238E27FC236}">
                  <a16:creationId xmlns:a16="http://schemas.microsoft.com/office/drawing/2014/main" id="{F2BEB330-8AF5-E409-B48F-74100C3072C6}"/>
                </a:ext>
              </a:extLst>
            </p:cNvPr>
            <p:cNvSpPr/>
            <p:nvPr/>
          </p:nvSpPr>
          <p:spPr>
            <a:xfrm flipH="1">
              <a:off x="1099" y="2322"/>
              <a:ext cx="2611" cy="2465"/>
            </a:xfrm>
            <a:prstGeom prst="rect">
              <a:avLst/>
            </a:prstGeom>
            <a:solidFill>
              <a:schemeClr val="bg1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/>
            </a:p>
          </p:txBody>
        </p:sp>
        <p:sp>
          <p:nvSpPr>
            <p:cNvPr id="22" name="Rectangle">
              <a:extLst>
                <a:ext uri="{FF2B5EF4-FFF2-40B4-BE49-F238E27FC236}">
                  <a16:creationId xmlns:a16="http://schemas.microsoft.com/office/drawing/2014/main" id="{68E162C5-13CA-E8D4-48B0-322889C21A85}"/>
                </a:ext>
              </a:extLst>
            </p:cNvPr>
            <p:cNvSpPr/>
            <p:nvPr/>
          </p:nvSpPr>
          <p:spPr>
            <a:xfrm flipH="1">
              <a:off x="230" y="2624"/>
              <a:ext cx="3192" cy="4529"/>
            </a:xfrm>
            <a:prstGeom prst="rect">
              <a:avLst/>
            </a:prstGeom>
            <a:solidFill>
              <a:srgbClr val="585858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 dirty="0"/>
            </a:p>
          </p:txBody>
        </p:sp>
        <p:pic>
          <p:nvPicPr>
            <p:cNvPr id="23" name="Image" descr="Image">
              <a:extLst>
                <a:ext uri="{FF2B5EF4-FFF2-40B4-BE49-F238E27FC236}">
                  <a16:creationId xmlns:a16="http://schemas.microsoft.com/office/drawing/2014/main" id="{6860DB4A-98D8-C2B2-3A1A-660997FBF5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7" y="3715"/>
              <a:ext cx="1683" cy="1805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1458E812-EAAF-2276-983A-A3C6C83C8A06}"/>
              </a:ext>
            </a:extLst>
          </p:cNvPr>
          <p:cNvSpPr txBox="1"/>
          <p:nvPr/>
        </p:nvSpPr>
        <p:spPr>
          <a:xfrm>
            <a:off x="348970" y="3633590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</a:t>
            </a:r>
            <a:r>
              <a:rPr lang="en-US" dirty="0">
                <a:solidFill>
                  <a:schemeClr val="bg1"/>
                </a:solidFill>
              </a:rPr>
              <a:t>Dept of CSE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1682DDC-3E46-9A43-C48A-E7306985BA8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1048" y="0"/>
            <a:ext cx="940952" cy="940952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B0271F57-ED99-21F6-419F-B2629F03D0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0414" y="365125"/>
            <a:ext cx="8663385" cy="1325563"/>
          </a:xfrm>
        </p:spPr>
        <p:txBody>
          <a:bodyPr>
            <a:normAutofit/>
          </a:bodyPr>
          <a:lstStyle/>
          <a:p>
            <a:r>
              <a:rPr lang="en-GB" sz="32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Pollution Prevention Opportunities</a:t>
            </a:r>
            <a:endParaRPr lang="en-US" sz="19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3CE366B-F75E-FBFD-F590-0D32284A75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33864" y="1825625"/>
            <a:ext cx="8519935" cy="4351338"/>
          </a:xfrm>
        </p:spPr>
        <p:txBody>
          <a:bodyPr>
            <a:normAutofit/>
          </a:bodyPr>
          <a:lstStyle/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Resource Recovery:</a:t>
            </a:r>
          </a:p>
          <a:p>
            <a:pPr lvl="1">
              <a:lnSpc>
                <a:spcPct val="150000"/>
              </a:lnSpc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Water Recovery: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Treat and reuse wastewater.</a:t>
            </a:r>
          </a:p>
          <a:p>
            <a:pPr lvl="1">
              <a:lnSpc>
                <a:spcPct val="150000"/>
              </a:lnSpc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Chemical Recovery: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Recover chromium and other chemicals for reuse.</a:t>
            </a:r>
          </a:p>
          <a:p>
            <a:pPr lvl="1">
              <a:lnSpc>
                <a:spcPct val="150000"/>
              </a:lnSpc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Energy Recovery: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Utilize biogas from anaerobic digestion of organic waste.</a:t>
            </a:r>
          </a:p>
          <a:p>
            <a:pPr lvl="1">
              <a:lnSpc>
                <a:spcPct val="150000"/>
              </a:lnSpc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Material Recovery: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Convert waste into useful by-products (e.g., gelatin from trimmings).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84470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DB5D36-3BC8-341F-2834-CBBF10DA2A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">
            <a:extLst>
              <a:ext uri="{FF2B5EF4-FFF2-40B4-BE49-F238E27FC236}">
                <a16:creationId xmlns:a16="http://schemas.microsoft.com/office/drawing/2014/main" id="{B584D76A-3168-2289-B840-86ECA7E0A512}"/>
              </a:ext>
            </a:extLst>
          </p:cNvPr>
          <p:cNvSpPr/>
          <p:nvPr/>
        </p:nvSpPr>
        <p:spPr>
          <a:xfrm flipH="1">
            <a:off x="-61376" y="0"/>
            <a:ext cx="2469463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200" baseline="-25000"/>
          </a:p>
        </p:txBody>
      </p:sp>
      <p:sp>
        <p:nvSpPr>
          <p:cNvPr id="8" name="Rectangle">
            <a:extLst>
              <a:ext uri="{FF2B5EF4-FFF2-40B4-BE49-F238E27FC236}">
                <a16:creationId xmlns:a16="http://schemas.microsoft.com/office/drawing/2014/main" id="{2FCEC1B7-45D4-5D5D-1475-FF6BD9B77031}"/>
              </a:ext>
            </a:extLst>
          </p:cNvPr>
          <p:cNvSpPr/>
          <p:nvPr/>
        </p:nvSpPr>
        <p:spPr>
          <a:xfrm flipH="1">
            <a:off x="11496000" y="1"/>
            <a:ext cx="257907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3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30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D9A6D64-A643-94DF-E772-228D850AEBB0}"/>
              </a:ext>
            </a:extLst>
          </p:cNvPr>
          <p:cNvGrpSpPr/>
          <p:nvPr/>
        </p:nvGrpSpPr>
        <p:grpSpPr>
          <a:xfrm>
            <a:off x="122050" y="1474470"/>
            <a:ext cx="2209165" cy="3067050"/>
            <a:chOff x="230" y="2322"/>
            <a:chExt cx="3479" cy="4830"/>
          </a:xfrm>
        </p:grpSpPr>
        <p:sp>
          <p:nvSpPr>
            <p:cNvPr id="21" name="Rectangle">
              <a:extLst>
                <a:ext uri="{FF2B5EF4-FFF2-40B4-BE49-F238E27FC236}">
                  <a16:creationId xmlns:a16="http://schemas.microsoft.com/office/drawing/2014/main" id="{41D1B767-3723-77B2-D34F-19DF8F16B496}"/>
                </a:ext>
              </a:extLst>
            </p:cNvPr>
            <p:cNvSpPr/>
            <p:nvPr/>
          </p:nvSpPr>
          <p:spPr>
            <a:xfrm flipH="1">
              <a:off x="1099" y="2322"/>
              <a:ext cx="2611" cy="2465"/>
            </a:xfrm>
            <a:prstGeom prst="rect">
              <a:avLst/>
            </a:prstGeom>
            <a:solidFill>
              <a:schemeClr val="bg1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/>
            </a:p>
          </p:txBody>
        </p:sp>
        <p:sp>
          <p:nvSpPr>
            <p:cNvPr id="22" name="Rectangle">
              <a:extLst>
                <a:ext uri="{FF2B5EF4-FFF2-40B4-BE49-F238E27FC236}">
                  <a16:creationId xmlns:a16="http://schemas.microsoft.com/office/drawing/2014/main" id="{C1BA031E-B7D1-C23C-A30E-77A89C2633AD}"/>
                </a:ext>
              </a:extLst>
            </p:cNvPr>
            <p:cNvSpPr/>
            <p:nvPr/>
          </p:nvSpPr>
          <p:spPr>
            <a:xfrm flipH="1">
              <a:off x="230" y="2624"/>
              <a:ext cx="3192" cy="4529"/>
            </a:xfrm>
            <a:prstGeom prst="rect">
              <a:avLst/>
            </a:prstGeom>
            <a:solidFill>
              <a:srgbClr val="585858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 dirty="0"/>
            </a:p>
          </p:txBody>
        </p:sp>
        <p:pic>
          <p:nvPicPr>
            <p:cNvPr id="23" name="Image" descr="Image">
              <a:extLst>
                <a:ext uri="{FF2B5EF4-FFF2-40B4-BE49-F238E27FC236}">
                  <a16:creationId xmlns:a16="http://schemas.microsoft.com/office/drawing/2014/main" id="{794699A4-BD9F-AFDC-2A03-0D3FD9E52C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7" y="3715"/>
              <a:ext cx="1683" cy="1805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5FAB9DA5-F799-68D6-8A98-83110429370F}"/>
              </a:ext>
            </a:extLst>
          </p:cNvPr>
          <p:cNvSpPr txBox="1"/>
          <p:nvPr/>
        </p:nvSpPr>
        <p:spPr>
          <a:xfrm>
            <a:off x="336000" y="3643668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</a:t>
            </a:r>
            <a:r>
              <a:rPr lang="en-US" dirty="0">
                <a:solidFill>
                  <a:schemeClr val="bg1"/>
                </a:solidFill>
              </a:rPr>
              <a:t>Dept of CSE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020CE7C-23B4-3786-4142-E36B4C5765D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1048" y="0"/>
            <a:ext cx="940952" cy="940952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1E6F2B69-7FBB-9FFC-4889-30677DCD45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0414" y="365125"/>
            <a:ext cx="8663385" cy="1325563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Overview of Dairy Industry Waste</a:t>
            </a:r>
            <a:endParaRPr lang="en-US" sz="6600" b="1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794407D-7346-E136-6C80-1F75CAEAD8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33864" y="1666240"/>
            <a:ext cx="8519935" cy="5002759"/>
          </a:xfrm>
        </p:spPr>
        <p:txBody>
          <a:bodyPr>
            <a:normAutofit/>
          </a:bodyPr>
          <a:lstStyle/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Types of Waste Generated</a:t>
            </a:r>
          </a:p>
          <a:p>
            <a:pPr lvl="1">
              <a:lnSpc>
                <a:spcPct val="150000"/>
              </a:lnSpc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Wastewater: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Rich in fats, proteins, lactose, and cleaning agents.</a:t>
            </a:r>
          </a:p>
          <a:p>
            <a:pPr lvl="1">
              <a:lnSpc>
                <a:spcPct val="150000"/>
              </a:lnSpc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Solid Waste: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Includes sludge, packaging, and whey by-products.</a:t>
            </a:r>
          </a:p>
          <a:p>
            <a:pPr lvl="1">
              <a:lnSpc>
                <a:spcPct val="150000"/>
              </a:lnSpc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Air Emissions: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Odor and volatile organic compounds.</a:t>
            </a:r>
          </a:p>
          <a:p>
            <a:pPr marL="457200" lvl="1" indent="0">
              <a:lnSpc>
                <a:spcPct val="150000"/>
              </a:lnSpc>
              <a:buNone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Bef>
                <a:spcPts val="1200"/>
              </a:spcBef>
              <a:spcAft>
                <a:spcPts val="200"/>
              </a:spcAft>
            </a:pPr>
            <a:r>
              <a:rPr lang="en-GB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Environmental Impact</a:t>
            </a:r>
            <a:endParaRPr lang="en-US" sz="1800" b="1" dirty="0">
              <a:solidFill>
                <a:srgbClr val="6666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 BOD and COD affect water bodies.</a:t>
            </a:r>
          </a:p>
          <a:p>
            <a:pPr lvl="1">
              <a:lnSpc>
                <a:spcPct val="150000"/>
              </a:lnSpc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Nutrient runoff leads to eutrophication.</a:t>
            </a:r>
          </a:p>
          <a:p>
            <a:pPr lvl="1">
              <a:lnSpc>
                <a:spcPct val="150000"/>
              </a:lnSpc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Improper disposal contaminates soil and water.</a:t>
            </a:r>
          </a:p>
          <a:p>
            <a:pPr lvl="1">
              <a:lnSpc>
                <a:spcPct val="150000"/>
              </a:lnSpc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Greenhouse gas emissions from energy use.</a:t>
            </a:r>
          </a:p>
          <a:p>
            <a:pPr marL="457200" lvl="1" indent="0">
              <a:lnSpc>
                <a:spcPct val="150000"/>
              </a:lnSpc>
              <a:buNone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46068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63EF94-632A-41BA-5658-73BE0FA829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">
            <a:extLst>
              <a:ext uri="{FF2B5EF4-FFF2-40B4-BE49-F238E27FC236}">
                <a16:creationId xmlns:a16="http://schemas.microsoft.com/office/drawing/2014/main" id="{D5A2F143-0692-1518-5516-64C50B06FD93}"/>
              </a:ext>
            </a:extLst>
          </p:cNvPr>
          <p:cNvSpPr/>
          <p:nvPr/>
        </p:nvSpPr>
        <p:spPr>
          <a:xfrm flipH="1">
            <a:off x="-24000" y="-2"/>
            <a:ext cx="2469463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200" baseline="-25000"/>
          </a:p>
        </p:txBody>
      </p:sp>
      <p:sp>
        <p:nvSpPr>
          <p:cNvPr id="8" name="Rectangle">
            <a:extLst>
              <a:ext uri="{FF2B5EF4-FFF2-40B4-BE49-F238E27FC236}">
                <a16:creationId xmlns:a16="http://schemas.microsoft.com/office/drawing/2014/main" id="{B04A3F08-1BD9-8171-4FF3-806E2EE1A93F}"/>
              </a:ext>
            </a:extLst>
          </p:cNvPr>
          <p:cNvSpPr/>
          <p:nvPr/>
        </p:nvSpPr>
        <p:spPr>
          <a:xfrm flipH="1">
            <a:off x="11496000" y="1"/>
            <a:ext cx="257907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3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30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5D85BE9-AFCF-CFE3-7629-2AD5E22D438F}"/>
              </a:ext>
            </a:extLst>
          </p:cNvPr>
          <p:cNvGrpSpPr/>
          <p:nvPr/>
        </p:nvGrpSpPr>
        <p:grpSpPr>
          <a:xfrm>
            <a:off x="122050" y="1474470"/>
            <a:ext cx="2209165" cy="3067050"/>
            <a:chOff x="230" y="2322"/>
            <a:chExt cx="3479" cy="4830"/>
          </a:xfrm>
        </p:grpSpPr>
        <p:sp>
          <p:nvSpPr>
            <p:cNvPr id="21" name="Rectangle">
              <a:extLst>
                <a:ext uri="{FF2B5EF4-FFF2-40B4-BE49-F238E27FC236}">
                  <a16:creationId xmlns:a16="http://schemas.microsoft.com/office/drawing/2014/main" id="{FA38C0A6-2B4E-8DE8-31DE-CB07D28ABF35}"/>
                </a:ext>
              </a:extLst>
            </p:cNvPr>
            <p:cNvSpPr/>
            <p:nvPr/>
          </p:nvSpPr>
          <p:spPr>
            <a:xfrm flipH="1">
              <a:off x="1099" y="2322"/>
              <a:ext cx="2611" cy="2465"/>
            </a:xfrm>
            <a:prstGeom prst="rect">
              <a:avLst/>
            </a:prstGeom>
            <a:solidFill>
              <a:schemeClr val="bg1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/>
            </a:p>
          </p:txBody>
        </p:sp>
        <p:sp>
          <p:nvSpPr>
            <p:cNvPr id="22" name="Rectangle">
              <a:extLst>
                <a:ext uri="{FF2B5EF4-FFF2-40B4-BE49-F238E27FC236}">
                  <a16:creationId xmlns:a16="http://schemas.microsoft.com/office/drawing/2014/main" id="{202D8D67-A2DB-2424-7573-30D81C989804}"/>
                </a:ext>
              </a:extLst>
            </p:cNvPr>
            <p:cNvSpPr/>
            <p:nvPr/>
          </p:nvSpPr>
          <p:spPr>
            <a:xfrm flipH="1">
              <a:off x="230" y="2624"/>
              <a:ext cx="3192" cy="4529"/>
            </a:xfrm>
            <a:prstGeom prst="rect">
              <a:avLst/>
            </a:prstGeom>
            <a:solidFill>
              <a:srgbClr val="585858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 dirty="0"/>
            </a:p>
          </p:txBody>
        </p:sp>
        <p:pic>
          <p:nvPicPr>
            <p:cNvPr id="23" name="Image" descr="Image">
              <a:extLst>
                <a:ext uri="{FF2B5EF4-FFF2-40B4-BE49-F238E27FC236}">
                  <a16:creationId xmlns:a16="http://schemas.microsoft.com/office/drawing/2014/main" id="{3A15BFFC-5B55-C670-4C2E-31A10B7BD1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7" y="3715"/>
              <a:ext cx="1683" cy="1805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1CD1E19D-8117-70FE-601A-0C9F7347911F}"/>
              </a:ext>
            </a:extLst>
          </p:cNvPr>
          <p:cNvSpPr txBox="1"/>
          <p:nvPr/>
        </p:nvSpPr>
        <p:spPr>
          <a:xfrm>
            <a:off x="336000" y="3643668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</a:t>
            </a:r>
            <a:r>
              <a:rPr lang="en-US" dirty="0">
                <a:solidFill>
                  <a:schemeClr val="bg1"/>
                </a:solidFill>
              </a:rPr>
              <a:t>Dept of CSE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B8B6576-DA57-83F7-2CDE-BEBDE070268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1048" y="0"/>
            <a:ext cx="940952" cy="940952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40326ECD-71BE-148F-DD03-BD9FE29902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0414" y="365125"/>
            <a:ext cx="8663385" cy="940953"/>
          </a:xfrm>
        </p:spPr>
        <p:txBody>
          <a:bodyPr>
            <a:normAutofit/>
          </a:bodyPr>
          <a:lstStyle/>
          <a:p>
            <a:r>
              <a:rPr lang="en-GB" sz="32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Waste Audit Procedures</a:t>
            </a:r>
            <a:endParaRPr lang="en-US" sz="9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92C2555-5F5F-D38A-C8CC-BDF48C6020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33864" y="1474470"/>
            <a:ext cx="8519935" cy="4702493"/>
          </a:xfrm>
        </p:spPr>
        <p:txBody>
          <a:bodyPr>
            <a:normAutofit/>
          </a:bodyPr>
          <a:lstStyle/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Wastewater Management</a:t>
            </a:r>
          </a:p>
          <a:p>
            <a:pPr lvl="1">
              <a:lnSpc>
                <a:spcPct val="150000"/>
              </a:lnSpc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Pre-treatment: Screening and removal of solids.</a:t>
            </a:r>
          </a:p>
          <a:p>
            <a:pPr lvl="1">
              <a:lnSpc>
                <a:spcPct val="150000"/>
              </a:lnSpc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Primary treatment: Fats, oils, and grease (FOG) separation.</a:t>
            </a:r>
          </a:p>
          <a:p>
            <a:pPr lvl="1">
              <a:lnSpc>
                <a:spcPct val="150000"/>
              </a:lnSpc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Biological treatment for organic content.</a:t>
            </a:r>
          </a:p>
          <a:p>
            <a:pPr lvl="1">
              <a:lnSpc>
                <a:spcPct val="150000"/>
              </a:lnSpc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Advanced methods: Membrane filtration, wetlands.</a:t>
            </a:r>
          </a:p>
          <a:p>
            <a:pPr marL="457200" lvl="1" indent="0">
              <a:lnSpc>
                <a:spcPct val="150000"/>
              </a:lnSpc>
              <a:buNone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Solid Waste Analysis</a:t>
            </a:r>
          </a:p>
          <a:p>
            <a:pPr lvl="1">
              <a:lnSpc>
                <a:spcPct val="150000"/>
              </a:lnSpc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Categorize into recyclable, biodegradable, and hazardous.</a:t>
            </a:r>
          </a:p>
          <a:p>
            <a:pPr lvl="1">
              <a:lnSpc>
                <a:spcPct val="150000"/>
              </a:lnSpc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Explore composting and animal feed options.</a:t>
            </a:r>
          </a:p>
          <a:p>
            <a:pPr lvl="1">
              <a:lnSpc>
                <a:spcPct val="150000"/>
              </a:lnSpc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Minimize and recycle packaging waste.</a:t>
            </a:r>
          </a:p>
          <a:p>
            <a:pPr marL="457200" lvl="1" indent="0">
              <a:lnSpc>
                <a:spcPct val="150000"/>
              </a:lnSpc>
              <a:buNone/>
            </a:pPr>
            <a:endParaRPr lang="en-I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6915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2DA332-8051-EE71-B9D1-4D2FC8D349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">
            <a:extLst>
              <a:ext uri="{FF2B5EF4-FFF2-40B4-BE49-F238E27FC236}">
                <a16:creationId xmlns:a16="http://schemas.microsoft.com/office/drawing/2014/main" id="{0A76E918-250A-6562-1935-151B975F8C32}"/>
              </a:ext>
            </a:extLst>
          </p:cNvPr>
          <p:cNvSpPr/>
          <p:nvPr/>
        </p:nvSpPr>
        <p:spPr>
          <a:xfrm flipH="1">
            <a:off x="-24000" y="-2"/>
            <a:ext cx="2469463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200" baseline="-25000"/>
          </a:p>
        </p:txBody>
      </p:sp>
      <p:sp>
        <p:nvSpPr>
          <p:cNvPr id="8" name="Rectangle">
            <a:extLst>
              <a:ext uri="{FF2B5EF4-FFF2-40B4-BE49-F238E27FC236}">
                <a16:creationId xmlns:a16="http://schemas.microsoft.com/office/drawing/2014/main" id="{30C72655-D7F6-5913-A177-35C2856382FB}"/>
              </a:ext>
            </a:extLst>
          </p:cNvPr>
          <p:cNvSpPr/>
          <p:nvPr/>
        </p:nvSpPr>
        <p:spPr>
          <a:xfrm flipH="1">
            <a:off x="11496000" y="1"/>
            <a:ext cx="257907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3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30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1BF94FC-0F51-18CD-E826-8699507CC23B}"/>
              </a:ext>
            </a:extLst>
          </p:cNvPr>
          <p:cNvGrpSpPr/>
          <p:nvPr/>
        </p:nvGrpSpPr>
        <p:grpSpPr>
          <a:xfrm>
            <a:off x="122050" y="1474470"/>
            <a:ext cx="2209165" cy="3067050"/>
            <a:chOff x="230" y="2322"/>
            <a:chExt cx="3479" cy="4830"/>
          </a:xfrm>
        </p:grpSpPr>
        <p:sp>
          <p:nvSpPr>
            <p:cNvPr id="21" name="Rectangle">
              <a:extLst>
                <a:ext uri="{FF2B5EF4-FFF2-40B4-BE49-F238E27FC236}">
                  <a16:creationId xmlns:a16="http://schemas.microsoft.com/office/drawing/2014/main" id="{03C653DF-70D9-68C9-5344-842631CD55AC}"/>
                </a:ext>
              </a:extLst>
            </p:cNvPr>
            <p:cNvSpPr/>
            <p:nvPr/>
          </p:nvSpPr>
          <p:spPr>
            <a:xfrm flipH="1">
              <a:off x="1099" y="2322"/>
              <a:ext cx="2611" cy="2465"/>
            </a:xfrm>
            <a:prstGeom prst="rect">
              <a:avLst/>
            </a:prstGeom>
            <a:solidFill>
              <a:schemeClr val="bg1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/>
            </a:p>
          </p:txBody>
        </p:sp>
        <p:sp>
          <p:nvSpPr>
            <p:cNvPr id="22" name="Rectangle">
              <a:extLst>
                <a:ext uri="{FF2B5EF4-FFF2-40B4-BE49-F238E27FC236}">
                  <a16:creationId xmlns:a16="http://schemas.microsoft.com/office/drawing/2014/main" id="{3962007F-A821-128A-E20A-1E0A9CCB769C}"/>
                </a:ext>
              </a:extLst>
            </p:cNvPr>
            <p:cNvSpPr/>
            <p:nvPr/>
          </p:nvSpPr>
          <p:spPr>
            <a:xfrm flipH="1">
              <a:off x="230" y="2624"/>
              <a:ext cx="3192" cy="4529"/>
            </a:xfrm>
            <a:prstGeom prst="rect">
              <a:avLst/>
            </a:prstGeom>
            <a:solidFill>
              <a:srgbClr val="585858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 dirty="0"/>
            </a:p>
          </p:txBody>
        </p:sp>
        <p:pic>
          <p:nvPicPr>
            <p:cNvPr id="23" name="Image" descr="Image">
              <a:extLst>
                <a:ext uri="{FF2B5EF4-FFF2-40B4-BE49-F238E27FC236}">
                  <a16:creationId xmlns:a16="http://schemas.microsoft.com/office/drawing/2014/main" id="{82DB73CB-553B-A56C-C1CB-5E33A2EFFCE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7" y="3715"/>
              <a:ext cx="1683" cy="1805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B735E1F0-ADB9-E37A-B767-61A1E69FF308}"/>
              </a:ext>
            </a:extLst>
          </p:cNvPr>
          <p:cNvSpPr txBox="1"/>
          <p:nvPr/>
        </p:nvSpPr>
        <p:spPr>
          <a:xfrm>
            <a:off x="336000" y="3643668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</a:t>
            </a:r>
            <a:r>
              <a:rPr lang="en-US" dirty="0">
                <a:solidFill>
                  <a:schemeClr val="bg1"/>
                </a:solidFill>
              </a:rPr>
              <a:t>Dept of CSE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FB64531-D04F-65D0-B354-69D7C398D0D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1048" y="0"/>
            <a:ext cx="940952" cy="940952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E9DFE3B-7CDF-9936-1A76-7C2DAAB67C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0414" y="365125"/>
            <a:ext cx="8663385" cy="903875"/>
          </a:xfrm>
        </p:spPr>
        <p:txBody>
          <a:bodyPr>
            <a:normAutofit/>
          </a:bodyPr>
          <a:lstStyle/>
          <a:p>
            <a:r>
              <a:rPr lang="en-GB" sz="32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Pollution Prevention Opportunities</a:t>
            </a:r>
            <a:endParaRPr lang="en-US" sz="19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79AA6C9-330E-B81B-6287-2C2FD2BD78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33864" y="1634125"/>
            <a:ext cx="8519935" cy="4858750"/>
          </a:xfrm>
        </p:spPr>
        <p:txBody>
          <a:bodyPr>
            <a:normAutofit/>
          </a:bodyPr>
          <a:lstStyle/>
          <a:p>
            <a:r>
              <a:rPr lang="en-I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Wastewater Treatment Innovations</a:t>
            </a:r>
          </a:p>
          <a:p>
            <a:pPr lvl="1">
              <a:lnSpc>
                <a:spcPct val="150000"/>
              </a:lnSpc>
            </a:pP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Anaerobic digestion for biogas production.</a:t>
            </a:r>
          </a:p>
          <a:p>
            <a:pPr lvl="1">
              <a:lnSpc>
                <a:spcPct val="150000"/>
              </a:lnSpc>
            </a:pP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Advanced oxidation for persistent pollutants.</a:t>
            </a:r>
          </a:p>
          <a:p>
            <a:pPr lvl="1">
              <a:lnSpc>
                <a:spcPct val="150000"/>
              </a:lnSpc>
            </a:pP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of natural filtration systems like wetlands.</a:t>
            </a:r>
          </a:p>
          <a:p>
            <a:pPr marL="914400" lvl="2" indent="0">
              <a:lnSpc>
                <a:spcPct val="150000"/>
              </a:lnSpc>
              <a:buNone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By-product Utilization</a:t>
            </a:r>
          </a:p>
          <a:p>
            <a:pPr lvl="1">
              <a:lnSpc>
                <a:spcPct val="150000"/>
              </a:lnSpc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Convert whey into protein concentrates.</a:t>
            </a:r>
          </a:p>
          <a:p>
            <a:pPr lvl="1">
              <a:lnSpc>
                <a:spcPct val="150000"/>
              </a:lnSpc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sludge in biogas plants or as fertilizer.</a:t>
            </a:r>
          </a:p>
          <a:p>
            <a:pPr lvl="1">
              <a:lnSpc>
                <a:spcPct val="150000"/>
              </a:lnSpc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Recover milk solids for additional processing.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32729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63B604-33D4-DA0F-005B-D633729BDF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">
            <a:extLst>
              <a:ext uri="{FF2B5EF4-FFF2-40B4-BE49-F238E27FC236}">
                <a16:creationId xmlns:a16="http://schemas.microsoft.com/office/drawing/2014/main" id="{EB374688-9607-C396-7889-744D74E5EA2D}"/>
              </a:ext>
            </a:extLst>
          </p:cNvPr>
          <p:cNvSpPr/>
          <p:nvPr/>
        </p:nvSpPr>
        <p:spPr>
          <a:xfrm flipH="1">
            <a:off x="0" y="0"/>
            <a:ext cx="2469463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200" baseline="-25000" dirty="0"/>
          </a:p>
        </p:txBody>
      </p:sp>
      <p:sp>
        <p:nvSpPr>
          <p:cNvPr id="8" name="Rectangle">
            <a:extLst>
              <a:ext uri="{FF2B5EF4-FFF2-40B4-BE49-F238E27FC236}">
                <a16:creationId xmlns:a16="http://schemas.microsoft.com/office/drawing/2014/main" id="{F640B0C5-A6EA-BE5D-5008-D9B75ADDD9D8}"/>
              </a:ext>
            </a:extLst>
          </p:cNvPr>
          <p:cNvSpPr/>
          <p:nvPr/>
        </p:nvSpPr>
        <p:spPr>
          <a:xfrm flipH="1">
            <a:off x="11496000" y="1"/>
            <a:ext cx="257907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3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30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A6003FB-4BF7-5CFD-7763-E9AE937EAEAB}"/>
              </a:ext>
            </a:extLst>
          </p:cNvPr>
          <p:cNvGrpSpPr/>
          <p:nvPr/>
        </p:nvGrpSpPr>
        <p:grpSpPr>
          <a:xfrm>
            <a:off x="122050" y="1474470"/>
            <a:ext cx="2209165" cy="3067050"/>
            <a:chOff x="230" y="2322"/>
            <a:chExt cx="3479" cy="4830"/>
          </a:xfrm>
        </p:grpSpPr>
        <p:sp>
          <p:nvSpPr>
            <p:cNvPr id="21" name="Rectangle">
              <a:extLst>
                <a:ext uri="{FF2B5EF4-FFF2-40B4-BE49-F238E27FC236}">
                  <a16:creationId xmlns:a16="http://schemas.microsoft.com/office/drawing/2014/main" id="{0928DEE2-E867-5275-BB4F-C02E955E77CE}"/>
                </a:ext>
              </a:extLst>
            </p:cNvPr>
            <p:cNvSpPr/>
            <p:nvPr/>
          </p:nvSpPr>
          <p:spPr>
            <a:xfrm flipH="1">
              <a:off x="1099" y="2322"/>
              <a:ext cx="2611" cy="2465"/>
            </a:xfrm>
            <a:prstGeom prst="rect">
              <a:avLst/>
            </a:prstGeom>
            <a:solidFill>
              <a:schemeClr val="bg1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/>
            </a:p>
          </p:txBody>
        </p:sp>
        <p:sp>
          <p:nvSpPr>
            <p:cNvPr id="22" name="Rectangle">
              <a:extLst>
                <a:ext uri="{FF2B5EF4-FFF2-40B4-BE49-F238E27FC236}">
                  <a16:creationId xmlns:a16="http://schemas.microsoft.com/office/drawing/2014/main" id="{AF44A4EC-AC6E-6FD4-C1A8-A4223FCD0836}"/>
                </a:ext>
              </a:extLst>
            </p:cNvPr>
            <p:cNvSpPr/>
            <p:nvPr/>
          </p:nvSpPr>
          <p:spPr>
            <a:xfrm flipH="1">
              <a:off x="230" y="2624"/>
              <a:ext cx="3192" cy="4529"/>
            </a:xfrm>
            <a:prstGeom prst="rect">
              <a:avLst/>
            </a:prstGeom>
            <a:solidFill>
              <a:srgbClr val="585858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 dirty="0"/>
            </a:p>
          </p:txBody>
        </p:sp>
        <p:pic>
          <p:nvPicPr>
            <p:cNvPr id="23" name="Image" descr="Image">
              <a:extLst>
                <a:ext uri="{FF2B5EF4-FFF2-40B4-BE49-F238E27FC236}">
                  <a16:creationId xmlns:a16="http://schemas.microsoft.com/office/drawing/2014/main" id="{A2F8CBBB-B89D-5475-FE67-F85732715B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7" y="3715"/>
              <a:ext cx="1683" cy="1805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79DF4EE2-0667-D9F0-8993-FEA05BFD063E}"/>
              </a:ext>
            </a:extLst>
          </p:cNvPr>
          <p:cNvSpPr txBox="1"/>
          <p:nvPr/>
        </p:nvSpPr>
        <p:spPr>
          <a:xfrm>
            <a:off x="336000" y="3643668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</a:t>
            </a:r>
            <a:r>
              <a:rPr lang="en-US" dirty="0">
                <a:solidFill>
                  <a:schemeClr val="bg1"/>
                </a:solidFill>
              </a:rPr>
              <a:t>Dept of CSE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A871143-EE53-4623-76DB-3C0D6AEF0C0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1048" y="0"/>
            <a:ext cx="940952" cy="940952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A68589D8-1CD5-C01A-DA74-9AA6AFF687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0414" y="365125"/>
            <a:ext cx="8663385" cy="1325563"/>
          </a:xfrm>
        </p:spPr>
        <p:txBody>
          <a:bodyPr>
            <a:normAutofit/>
          </a:bodyPr>
          <a:lstStyle/>
          <a:p>
            <a:r>
              <a:rPr lang="en-GB" sz="32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Pollution Prevention Opportunities</a:t>
            </a:r>
            <a:endParaRPr lang="en-US" sz="19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902A5C0-62E3-100E-495E-52465FDD7C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33864" y="1825625"/>
            <a:ext cx="8519935" cy="43513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Energy Recovery</a:t>
            </a:r>
          </a:p>
          <a:p>
            <a:pPr lvl="1">
              <a:lnSpc>
                <a:spcPct val="150000"/>
              </a:lnSpc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Biogas generation from organic waste.</a:t>
            </a:r>
          </a:p>
          <a:p>
            <a:pPr lvl="1">
              <a:lnSpc>
                <a:spcPct val="150000"/>
              </a:lnSpc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Heat recovery systems for energy savings.</a:t>
            </a:r>
          </a:p>
          <a:p>
            <a:pPr lvl="1">
              <a:lnSpc>
                <a:spcPct val="150000"/>
              </a:lnSpc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 combined heat and power (CHP) systems.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63398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3820B7-2487-F781-A091-D85EA8F210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342900"/>
            <a:ext cx="10972800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91344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526033-4EEF-7899-6FE8-8D31FC3C34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478766-2C30-CAA5-B58F-86F99E231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6D79D7-8C19-D717-B530-3DA20D6DB9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235129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9FA3E2-BAA2-C3F0-5EFB-E4D86AF558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D94F7C-70BC-C7BC-095E-497C787158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Kavya Slides</a:t>
            </a:r>
          </a:p>
        </p:txBody>
      </p:sp>
    </p:spTree>
    <p:extLst>
      <p:ext uri="{BB962C8B-B14F-4D97-AF65-F5344CB8AC3E}">
        <p14:creationId xmlns:p14="http://schemas.microsoft.com/office/powerpoint/2010/main" val="31038830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8F0BEA-EF57-39F3-3407-3180CCA159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">
            <a:extLst>
              <a:ext uri="{FF2B5EF4-FFF2-40B4-BE49-F238E27FC236}">
                <a16:creationId xmlns:a16="http://schemas.microsoft.com/office/drawing/2014/main" id="{DA3C97E9-8D41-15A0-CB43-28CBBC665C9D}"/>
              </a:ext>
            </a:extLst>
          </p:cNvPr>
          <p:cNvSpPr/>
          <p:nvPr/>
        </p:nvSpPr>
        <p:spPr>
          <a:xfrm flipH="1">
            <a:off x="-24000" y="-2"/>
            <a:ext cx="2469463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200" baseline="-25000"/>
          </a:p>
        </p:txBody>
      </p:sp>
      <p:sp>
        <p:nvSpPr>
          <p:cNvPr id="8" name="Rectangle">
            <a:extLst>
              <a:ext uri="{FF2B5EF4-FFF2-40B4-BE49-F238E27FC236}">
                <a16:creationId xmlns:a16="http://schemas.microsoft.com/office/drawing/2014/main" id="{C9AED797-7B10-CED1-265C-E318A272746C}"/>
              </a:ext>
            </a:extLst>
          </p:cNvPr>
          <p:cNvSpPr/>
          <p:nvPr/>
        </p:nvSpPr>
        <p:spPr>
          <a:xfrm flipH="1">
            <a:off x="11496000" y="1"/>
            <a:ext cx="257907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3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30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46F47E6-F63E-4308-5DC2-296F4B980355}"/>
              </a:ext>
            </a:extLst>
          </p:cNvPr>
          <p:cNvGrpSpPr/>
          <p:nvPr/>
        </p:nvGrpSpPr>
        <p:grpSpPr>
          <a:xfrm>
            <a:off x="122050" y="1474470"/>
            <a:ext cx="2209165" cy="3067050"/>
            <a:chOff x="230" y="2322"/>
            <a:chExt cx="3479" cy="4830"/>
          </a:xfrm>
        </p:grpSpPr>
        <p:sp>
          <p:nvSpPr>
            <p:cNvPr id="21" name="Rectangle">
              <a:extLst>
                <a:ext uri="{FF2B5EF4-FFF2-40B4-BE49-F238E27FC236}">
                  <a16:creationId xmlns:a16="http://schemas.microsoft.com/office/drawing/2014/main" id="{A3A4347B-E8C6-8FE6-12D0-6B1F7C1C081A}"/>
                </a:ext>
              </a:extLst>
            </p:cNvPr>
            <p:cNvSpPr/>
            <p:nvPr/>
          </p:nvSpPr>
          <p:spPr>
            <a:xfrm flipH="1">
              <a:off x="1099" y="2322"/>
              <a:ext cx="2611" cy="2465"/>
            </a:xfrm>
            <a:prstGeom prst="rect">
              <a:avLst/>
            </a:prstGeom>
            <a:solidFill>
              <a:schemeClr val="bg1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/>
            </a:p>
          </p:txBody>
        </p:sp>
        <p:sp>
          <p:nvSpPr>
            <p:cNvPr id="22" name="Rectangle">
              <a:extLst>
                <a:ext uri="{FF2B5EF4-FFF2-40B4-BE49-F238E27FC236}">
                  <a16:creationId xmlns:a16="http://schemas.microsoft.com/office/drawing/2014/main" id="{6FC34F5C-D53D-4C61-838B-0CC028F9BFD5}"/>
                </a:ext>
              </a:extLst>
            </p:cNvPr>
            <p:cNvSpPr/>
            <p:nvPr/>
          </p:nvSpPr>
          <p:spPr>
            <a:xfrm flipH="1">
              <a:off x="230" y="2624"/>
              <a:ext cx="3192" cy="4529"/>
            </a:xfrm>
            <a:prstGeom prst="rect">
              <a:avLst/>
            </a:prstGeom>
            <a:solidFill>
              <a:srgbClr val="585858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 dirty="0"/>
            </a:p>
          </p:txBody>
        </p:sp>
        <p:pic>
          <p:nvPicPr>
            <p:cNvPr id="23" name="Image" descr="Image">
              <a:extLst>
                <a:ext uri="{FF2B5EF4-FFF2-40B4-BE49-F238E27FC236}">
                  <a16:creationId xmlns:a16="http://schemas.microsoft.com/office/drawing/2014/main" id="{ED7B0F59-9191-A0C1-DFD6-34DF9814C0A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7" y="3715"/>
              <a:ext cx="1683" cy="1805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5F609DA4-EFA5-F052-0233-CFEDE64EDAE1}"/>
              </a:ext>
            </a:extLst>
          </p:cNvPr>
          <p:cNvSpPr txBox="1"/>
          <p:nvPr/>
        </p:nvSpPr>
        <p:spPr>
          <a:xfrm>
            <a:off x="336000" y="3643668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</a:t>
            </a:r>
            <a:r>
              <a:rPr lang="en-US" dirty="0" err="1">
                <a:solidFill>
                  <a:schemeClr val="bg1"/>
                </a:solidFill>
              </a:rPr>
              <a:t>Dept</a:t>
            </a:r>
            <a:r>
              <a:rPr lang="en-US" dirty="0">
                <a:solidFill>
                  <a:schemeClr val="bg1"/>
                </a:solidFill>
              </a:rPr>
              <a:t> of ECE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9034F92-DEE7-5E2E-AAF0-7D60FB123C7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1048" y="0"/>
            <a:ext cx="940952" cy="940952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27E64DC8-E102-5C1D-8327-5A10069785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0414" y="365125"/>
            <a:ext cx="8663385" cy="1325563"/>
          </a:xfrm>
        </p:spPr>
        <p:txBody>
          <a:bodyPr>
            <a:normAutofit/>
          </a:bodyPr>
          <a:lstStyle/>
          <a:p>
            <a:endParaRPr lang="en-US" sz="6600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7AFAB0C-1CF4-8BCE-6293-DC853E63D5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33864" y="1825625"/>
            <a:ext cx="8519935" cy="4351338"/>
          </a:xfrm>
        </p:spPr>
        <p:txBody>
          <a:bodyPr/>
          <a:lstStyle/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22752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8948D9-B08F-D429-CFD5-613EF29720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E49D4-12A8-8C64-86DC-5435379D7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Anish Slides</a:t>
            </a:r>
          </a:p>
        </p:txBody>
      </p:sp>
    </p:spTree>
    <p:extLst>
      <p:ext uri="{BB962C8B-B14F-4D97-AF65-F5344CB8AC3E}">
        <p14:creationId xmlns:p14="http://schemas.microsoft.com/office/powerpoint/2010/main" val="37195671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2C10B1-CDAD-1340-A20B-25249F4971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">
            <a:extLst>
              <a:ext uri="{FF2B5EF4-FFF2-40B4-BE49-F238E27FC236}">
                <a16:creationId xmlns:a16="http://schemas.microsoft.com/office/drawing/2014/main" id="{C8C7EC4C-3138-5C10-91B9-70382FC2F530}"/>
              </a:ext>
            </a:extLst>
          </p:cNvPr>
          <p:cNvSpPr/>
          <p:nvPr/>
        </p:nvSpPr>
        <p:spPr>
          <a:xfrm flipH="1">
            <a:off x="-24000" y="-2"/>
            <a:ext cx="2469463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200" baseline="-25000"/>
          </a:p>
        </p:txBody>
      </p:sp>
      <p:sp>
        <p:nvSpPr>
          <p:cNvPr id="8" name="Rectangle">
            <a:extLst>
              <a:ext uri="{FF2B5EF4-FFF2-40B4-BE49-F238E27FC236}">
                <a16:creationId xmlns:a16="http://schemas.microsoft.com/office/drawing/2014/main" id="{0A6A0D00-9B43-BC51-EE11-9335194273EC}"/>
              </a:ext>
            </a:extLst>
          </p:cNvPr>
          <p:cNvSpPr/>
          <p:nvPr/>
        </p:nvSpPr>
        <p:spPr>
          <a:xfrm flipH="1">
            <a:off x="11496000" y="1"/>
            <a:ext cx="257907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3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30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141F2C1-F2FD-3F99-DEAA-8A6E7B689331}"/>
              </a:ext>
            </a:extLst>
          </p:cNvPr>
          <p:cNvGrpSpPr/>
          <p:nvPr/>
        </p:nvGrpSpPr>
        <p:grpSpPr>
          <a:xfrm>
            <a:off x="122050" y="1474470"/>
            <a:ext cx="2209165" cy="3067050"/>
            <a:chOff x="230" y="2322"/>
            <a:chExt cx="3479" cy="4830"/>
          </a:xfrm>
        </p:grpSpPr>
        <p:sp>
          <p:nvSpPr>
            <p:cNvPr id="21" name="Rectangle">
              <a:extLst>
                <a:ext uri="{FF2B5EF4-FFF2-40B4-BE49-F238E27FC236}">
                  <a16:creationId xmlns:a16="http://schemas.microsoft.com/office/drawing/2014/main" id="{2D7BB3C1-9C5D-B3FF-1E6F-02BB9318226F}"/>
                </a:ext>
              </a:extLst>
            </p:cNvPr>
            <p:cNvSpPr/>
            <p:nvPr/>
          </p:nvSpPr>
          <p:spPr>
            <a:xfrm flipH="1">
              <a:off x="1099" y="2322"/>
              <a:ext cx="2611" cy="2465"/>
            </a:xfrm>
            <a:prstGeom prst="rect">
              <a:avLst/>
            </a:prstGeom>
            <a:solidFill>
              <a:schemeClr val="bg1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/>
            </a:p>
          </p:txBody>
        </p:sp>
        <p:sp>
          <p:nvSpPr>
            <p:cNvPr id="22" name="Rectangle">
              <a:extLst>
                <a:ext uri="{FF2B5EF4-FFF2-40B4-BE49-F238E27FC236}">
                  <a16:creationId xmlns:a16="http://schemas.microsoft.com/office/drawing/2014/main" id="{7E0D3A3E-58A6-B1C1-CB8F-2E70883DB168}"/>
                </a:ext>
              </a:extLst>
            </p:cNvPr>
            <p:cNvSpPr/>
            <p:nvPr/>
          </p:nvSpPr>
          <p:spPr>
            <a:xfrm flipH="1">
              <a:off x="230" y="2624"/>
              <a:ext cx="3192" cy="4529"/>
            </a:xfrm>
            <a:prstGeom prst="rect">
              <a:avLst/>
            </a:prstGeom>
            <a:solidFill>
              <a:srgbClr val="585858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 dirty="0"/>
            </a:p>
          </p:txBody>
        </p:sp>
        <p:pic>
          <p:nvPicPr>
            <p:cNvPr id="23" name="Image" descr="Image">
              <a:extLst>
                <a:ext uri="{FF2B5EF4-FFF2-40B4-BE49-F238E27FC236}">
                  <a16:creationId xmlns:a16="http://schemas.microsoft.com/office/drawing/2014/main" id="{E072BE93-5D6A-CF2F-5C62-BF98B7DE49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7" y="3715"/>
              <a:ext cx="1683" cy="1805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4D087843-4697-9405-B9D2-7C54D2B49B6D}"/>
              </a:ext>
            </a:extLst>
          </p:cNvPr>
          <p:cNvSpPr txBox="1"/>
          <p:nvPr/>
        </p:nvSpPr>
        <p:spPr>
          <a:xfrm>
            <a:off x="336000" y="3643668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</a:t>
            </a:r>
            <a:r>
              <a:rPr lang="en-US" dirty="0" err="1">
                <a:solidFill>
                  <a:schemeClr val="bg1"/>
                </a:solidFill>
              </a:rPr>
              <a:t>Dept</a:t>
            </a:r>
            <a:r>
              <a:rPr lang="en-US" dirty="0">
                <a:solidFill>
                  <a:schemeClr val="bg1"/>
                </a:solidFill>
              </a:rPr>
              <a:t> of ECE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D17A768-8281-0275-67A3-22C83BE7A12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1048" y="0"/>
            <a:ext cx="940952" cy="940952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C1372FB6-ADEE-B002-9AE6-1749DE488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0414" y="365125"/>
            <a:ext cx="8663385" cy="1325563"/>
          </a:xfrm>
        </p:spPr>
        <p:txBody>
          <a:bodyPr>
            <a:normAutofit/>
          </a:bodyPr>
          <a:lstStyle/>
          <a:p>
            <a:r>
              <a:rPr lang="en-US" sz="32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Definition and Importance of Transboundary Movement of Hazardous Wastes</a:t>
            </a:r>
            <a:endParaRPr lang="en-US" sz="9600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63C08F7-0210-4104-4A94-3C869D79D6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33864" y="1825625"/>
            <a:ext cx="8519935" cy="4351338"/>
          </a:xfrm>
        </p:spPr>
        <p:txBody>
          <a:bodyPr>
            <a:normAutofit/>
          </a:bodyPr>
          <a:lstStyle/>
          <a:p>
            <a:pPr marL="342900" marR="0" lvl="0" indent="-342900" algn="just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Definition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Transportation of hazardous waste across international borders for disposal, recycling, or treatment.</a:t>
            </a:r>
          </a:p>
          <a:p>
            <a:pPr marL="342900" marR="0" lvl="0" indent="-342900" algn="just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Importance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</a:p>
          <a:p>
            <a:pPr marL="742950" marR="0" lvl="1" indent="-285750" algn="just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914400" algn="l"/>
              </a:tabLst>
            </a:pPr>
            <a:r>
              <a:rPr lang="en-US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Environmental Protection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Prevents pollution and protects ecosystems.</a:t>
            </a:r>
          </a:p>
          <a:p>
            <a:pPr marL="742950" marR="0" lvl="1" indent="-285750" algn="just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914400" algn="l"/>
              </a:tabLst>
            </a:pPr>
            <a:r>
              <a:rPr lang="en-US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Public Health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Reduces health risks from toxic exposure.</a:t>
            </a:r>
          </a:p>
          <a:p>
            <a:pPr marL="742950" marR="0" lvl="1" indent="-285750" algn="just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914400" algn="l"/>
              </a:tabLst>
            </a:pPr>
            <a:r>
              <a:rPr lang="en-US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Global Responsibility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Shared duty for sustainable waste management.</a:t>
            </a:r>
          </a:p>
          <a:p>
            <a:pPr marL="742950" marR="0" lvl="1" indent="-285750" algn="just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914400" algn="l"/>
              </a:tabLst>
            </a:pPr>
            <a:r>
              <a:rPr lang="en-US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Economic Considerations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Avoids costly clean-up and legal liabilities.</a:t>
            </a:r>
          </a:p>
          <a:p>
            <a:pPr algn="just"/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C4EFC22-876F-D4DF-B82E-C9DBD4F206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5548" y="4771405"/>
            <a:ext cx="2095500" cy="21145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2889705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60D33D-6877-D5ED-A066-FA6F1E8665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">
            <a:extLst>
              <a:ext uri="{FF2B5EF4-FFF2-40B4-BE49-F238E27FC236}">
                <a16:creationId xmlns:a16="http://schemas.microsoft.com/office/drawing/2014/main" id="{C314BFB2-9D75-6B2F-5929-B2D3535BE502}"/>
              </a:ext>
            </a:extLst>
          </p:cNvPr>
          <p:cNvSpPr/>
          <p:nvPr/>
        </p:nvSpPr>
        <p:spPr>
          <a:xfrm flipH="1">
            <a:off x="-24000" y="-2"/>
            <a:ext cx="2469463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200" baseline="-25000"/>
          </a:p>
        </p:txBody>
      </p:sp>
      <p:sp>
        <p:nvSpPr>
          <p:cNvPr id="8" name="Rectangle">
            <a:extLst>
              <a:ext uri="{FF2B5EF4-FFF2-40B4-BE49-F238E27FC236}">
                <a16:creationId xmlns:a16="http://schemas.microsoft.com/office/drawing/2014/main" id="{B7A3BC82-A938-66F1-9DAB-FA083E52A183}"/>
              </a:ext>
            </a:extLst>
          </p:cNvPr>
          <p:cNvSpPr/>
          <p:nvPr/>
        </p:nvSpPr>
        <p:spPr>
          <a:xfrm flipH="1">
            <a:off x="11496000" y="1"/>
            <a:ext cx="257907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3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30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070781B-9B55-14F0-4905-314AF1A4C006}"/>
              </a:ext>
            </a:extLst>
          </p:cNvPr>
          <p:cNvGrpSpPr/>
          <p:nvPr/>
        </p:nvGrpSpPr>
        <p:grpSpPr>
          <a:xfrm>
            <a:off x="122050" y="1474470"/>
            <a:ext cx="2209165" cy="3067050"/>
            <a:chOff x="230" y="2322"/>
            <a:chExt cx="3479" cy="4830"/>
          </a:xfrm>
        </p:grpSpPr>
        <p:sp>
          <p:nvSpPr>
            <p:cNvPr id="21" name="Rectangle">
              <a:extLst>
                <a:ext uri="{FF2B5EF4-FFF2-40B4-BE49-F238E27FC236}">
                  <a16:creationId xmlns:a16="http://schemas.microsoft.com/office/drawing/2014/main" id="{84326B99-4B19-E1A4-6D03-21D5EC8EAF82}"/>
                </a:ext>
              </a:extLst>
            </p:cNvPr>
            <p:cNvSpPr/>
            <p:nvPr/>
          </p:nvSpPr>
          <p:spPr>
            <a:xfrm flipH="1">
              <a:off x="1099" y="2322"/>
              <a:ext cx="2611" cy="2465"/>
            </a:xfrm>
            <a:prstGeom prst="rect">
              <a:avLst/>
            </a:prstGeom>
            <a:solidFill>
              <a:schemeClr val="bg1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/>
            </a:p>
          </p:txBody>
        </p:sp>
        <p:sp>
          <p:nvSpPr>
            <p:cNvPr id="22" name="Rectangle">
              <a:extLst>
                <a:ext uri="{FF2B5EF4-FFF2-40B4-BE49-F238E27FC236}">
                  <a16:creationId xmlns:a16="http://schemas.microsoft.com/office/drawing/2014/main" id="{FFB2C472-3111-8926-E64A-B4C429C89529}"/>
                </a:ext>
              </a:extLst>
            </p:cNvPr>
            <p:cNvSpPr/>
            <p:nvPr/>
          </p:nvSpPr>
          <p:spPr>
            <a:xfrm flipH="1">
              <a:off x="230" y="2624"/>
              <a:ext cx="3192" cy="4529"/>
            </a:xfrm>
            <a:prstGeom prst="rect">
              <a:avLst/>
            </a:prstGeom>
            <a:solidFill>
              <a:srgbClr val="585858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 dirty="0"/>
            </a:p>
          </p:txBody>
        </p:sp>
        <p:pic>
          <p:nvPicPr>
            <p:cNvPr id="23" name="Image" descr="Image">
              <a:extLst>
                <a:ext uri="{FF2B5EF4-FFF2-40B4-BE49-F238E27FC236}">
                  <a16:creationId xmlns:a16="http://schemas.microsoft.com/office/drawing/2014/main" id="{93B84671-E385-2C87-0993-508902E3D3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7" y="3715"/>
              <a:ext cx="1683" cy="1805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E2BC6642-AD48-61B0-BF35-F9FCB58067FA}"/>
              </a:ext>
            </a:extLst>
          </p:cNvPr>
          <p:cNvSpPr txBox="1"/>
          <p:nvPr/>
        </p:nvSpPr>
        <p:spPr>
          <a:xfrm>
            <a:off x="336000" y="3643668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</a:t>
            </a:r>
            <a:r>
              <a:rPr lang="en-US" dirty="0" err="1">
                <a:solidFill>
                  <a:schemeClr val="bg1"/>
                </a:solidFill>
              </a:rPr>
              <a:t>Dept</a:t>
            </a:r>
            <a:r>
              <a:rPr lang="en-US" dirty="0">
                <a:solidFill>
                  <a:schemeClr val="bg1"/>
                </a:solidFill>
              </a:rPr>
              <a:t> of ECE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F851F24-2AA4-D5E8-F7A6-3B10A066B2A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1048" y="0"/>
            <a:ext cx="940952" cy="940952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497031EE-4E35-5946-518B-85040F09C0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0414" y="365125"/>
            <a:ext cx="8663385" cy="1325563"/>
          </a:xfrm>
        </p:spPr>
        <p:txBody>
          <a:bodyPr>
            <a:normAutofit/>
          </a:bodyPr>
          <a:lstStyle/>
          <a:p>
            <a:r>
              <a:rPr lang="en-US" sz="32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Regulations Governing Transboundary Movement</a:t>
            </a:r>
            <a:endParaRPr lang="en-US" sz="9600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E343B98-F182-255B-BF87-DA1CE382FC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33864" y="1825625"/>
            <a:ext cx="8519935" cy="4351338"/>
          </a:xfrm>
        </p:spPr>
        <p:txBody>
          <a:bodyPr/>
          <a:lstStyle/>
          <a:p>
            <a:pPr marL="342900" marR="0" lvl="0" indent="-342900" algn="just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Basel Convention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Key treaty to reduce hazardous waste movement, requiring prior informed consent.</a:t>
            </a:r>
          </a:p>
          <a:p>
            <a:pPr marL="342900" marR="0" lvl="0" indent="-342900" algn="just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EU Waste Shipment Regulation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Governs waste movement within/outside the EU, ensuring environmentally sound management.</a:t>
            </a:r>
          </a:p>
          <a:p>
            <a:pPr marL="342900" marR="0" lvl="0" indent="-342900" algn="just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National Regulations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Countries have specific laws complementing international treaties.</a:t>
            </a:r>
          </a:p>
          <a:p>
            <a:pPr algn="just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0DA1CF3-E353-098A-11EE-F3642D89C8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6805" y="4509000"/>
            <a:ext cx="3523497" cy="234899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7B8390E-1F4F-CA48-943E-F2BFCEF9AC2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5463" y="4226017"/>
            <a:ext cx="2469462" cy="2572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7620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2540C3-5D96-AC27-CA48-0E62E1AA52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">
            <a:extLst>
              <a:ext uri="{FF2B5EF4-FFF2-40B4-BE49-F238E27FC236}">
                <a16:creationId xmlns:a16="http://schemas.microsoft.com/office/drawing/2014/main" id="{81FE4BC8-79A2-D357-63AF-1EADB581FB58}"/>
              </a:ext>
            </a:extLst>
          </p:cNvPr>
          <p:cNvSpPr/>
          <p:nvPr/>
        </p:nvSpPr>
        <p:spPr>
          <a:xfrm flipH="1">
            <a:off x="-24000" y="-2"/>
            <a:ext cx="2469463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200" baseline="-25000"/>
          </a:p>
        </p:txBody>
      </p:sp>
      <p:sp>
        <p:nvSpPr>
          <p:cNvPr id="8" name="Rectangle">
            <a:extLst>
              <a:ext uri="{FF2B5EF4-FFF2-40B4-BE49-F238E27FC236}">
                <a16:creationId xmlns:a16="http://schemas.microsoft.com/office/drawing/2014/main" id="{AAB59C76-4A6F-3944-CDC3-0CC6BEFD3078}"/>
              </a:ext>
            </a:extLst>
          </p:cNvPr>
          <p:cNvSpPr/>
          <p:nvPr/>
        </p:nvSpPr>
        <p:spPr>
          <a:xfrm flipH="1">
            <a:off x="11496000" y="1"/>
            <a:ext cx="257907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3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30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3014083-01F0-2EB5-92DE-D00B5D03AEF4}"/>
              </a:ext>
            </a:extLst>
          </p:cNvPr>
          <p:cNvGrpSpPr/>
          <p:nvPr/>
        </p:nvGrpSpPr>
        <p:grpSpPr>
          <a:xfrm>
            <a:off x="122050" y="1474470"/>
            <a:ext cx="2209165" cy="3067050"/>
            <a:chOff x="230" y="2322"/>
            <a:chExt cx="3479" cy="4830"/>
          </a:xfrm>
        </p:grpSpPr>
        <p:sp>
          <p:nvSpPr>
            <p:cNvPr id="21" name="Rectangle">
              <a:extLst>
                <a:ext uri="{FF2B5EF4-FFF2-40B4-BE49-F238E27FC236}">
                  <a16:creationId xmlns:a16="http://schemas.microsoft.com/office/drawing/2014/main" id="{B1C8B8A7-F2B7-8D1E-B445-1E856FB00E33}"/>
                </a:ext>
              </a:extLst>
            </p:cNvPr>
            <p:cNvSpPr/>
            <p:nvPr/>
          </p:nvSpPr>
          <p:spPr>
            <a:xfrm flipH="1">
              <a:off x="1099" y="2322"/>
              <a:ext cx="2611" cy="2465"/>
            </a:xfrm>
            <a:prstGeom prst="rect">
              <a:avLst/>
            </a:prstGeom>
            <a:solidFill>
              <a:schemeClr val="bg1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/>
            </a:p>
          </p:txBody>
        </p:sp>
        <p:sp>
          <p:nvSpPr>
            <p:cNvPr id="22" name="Rectangle">
              <a:extLst>
                <a:ext uri="{FF2B5EF4-FFF2-40B4-BE49-F238E27FC236}">
                  <a16:creationId xmlns:a16="http://schemas.microsoft.com/office/drawing/2014/main" id="{5D32A744-24C2-561E-2FEA-B02D49B62EFE}"/>
                </a:ext>
              </a:extLst>
            </p:cNvPr>
            <p:cNvSpPr/>
            <p:nvPr/>
          </p:nvSpPr>
          <p:spPr>
            <a:xfrm flipH="1">
              <a:off x="230" y="2624"/>
              <a:ext cx="3192" cy="4529"/>
            </a:xfrm>
            <a:prstGeom prst="rect">
              <a:avLst/>
            </a:prstGeom>
            <a:solidFill>
              <a:srgbClr val="585858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 dirty="0"/>
            </a:p>
          </p:txBody>
        </p:sp>
        <p:pic>
          <p:nvPicPr>
            <p:cNvPr id="23" name="Image" descr="Image">
              <a:extLst>
                <a:ext uri="{FF2B5EF4-FFF2-40B4-BE49-F238E27FC236}">
                  <a16:creationId xmlns:a16="http://schemas.microsoft.com/office/drawing/2014/main" id="{EC7E51FE-66D2-F622-FBFC-CF38ABD4B4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7" y="3715"/>
              <a:ext cx="1683" cy="1805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D89DC92B-FD81-15AD-1A87-3E668883CC1B}"/>
              </a:ext>
            </a:extLst>
          </p:cNvPr>
          <p:cNvSpPr txBox="1"/>
          <p:nvPr/>
        </p:nvSpPr>
        <p:spPr>
          <a:xfrm>
            <a:off x="336000" y="3643668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</a:t>
            </a:r>
            <a:r>
              <a:rPr lang="en-US" dirty="0" err="1">
                <a:solidFill>
                  <a:schemeClr val="bg1"/>
                </a:solidFill>
              </a:rPr>
              <a:t>Dept</a:t>
            </a:r>
            <a:r>
              <a:rPr lang="en-US" dirty="0">
                <a:solidFill>
                  <a:schemeClr val="bg1"/>
                </a:solidFill>
              </a:rPr>
              <a:t> of ECE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C24E45F-C6CA-EDDA-79FD-6F60724EC72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1048" y="0"/>
            <a:ext cx="940952" cy="940952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3956ADDA-04A5-7D44-7860-F4C3EF1361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0414" y="365125"/>
            <a:ext cx="8663385" cy="1325563"/>
          </a:xfrm>
        </p:spPr>
        <p:txBody>
          <a:bodyPr>
            <a:normAutofit/>
          </a:bodyPr>
          <a:lstStyle/>
          <a:p>
            <a:r>
              <a:rPr lang="en-US" sz="32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Procedures for Compliance</a:t>
            </a:r>
            <a:endParaRPr lang="en-US" sz="9600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E9CD96C-FE1C-EE27-B0FF-F73953CE6F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33864" y="1825625"/>
            <a:ext cx="8519935" cy="4351338"/>
          </a:xfrm>
        </p:spPr>
        <p:txBody>
          <a:bodyPr/>
          <a:lstStyle/>
          <a:p>
            <a:pPr marL="342900" marR="0" lvl="0" indent="-342900" algn="just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Notification and Consent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Exporters must notify authorities and obtain consent from importing countries.</a:t>
            </a:r>
          </a:p>
          <a:p>
            <a:pPr marL="342900" marR="0" lvl="0" indent="-342900" algn="just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Documentation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Essential records include waste manifests and contracts.</a:t>
            </a:r>
          </a:p>
          <a:p>
            <a:pPr marL="342900" marR="0" lvl="0" indent="-342900" algn="just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Tracking and Reporting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Movement must be tracked and reported to ensure compliance.</a:t>
            </a:r>
          </a:p>
          <a:p>
            <a:pPr marL="342900" marR="0" lvl="0" indent="-342900" algn="just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Compliance with Destination Regulations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Ensure waste meets importing country standards.</a:t>
            </a:r>
          </a:p>
          <a:p>
            <a:pPr marL="0" indent="0" algn="just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8CB4BD6-3A84-422C-AE5B-F71DC4AC68B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1554" y="4529468"/>
            <a:ext cx="4022245" cy="226368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1502812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4CD24B-2354-9E77-B739-075A3BECAE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">
            <a:extLst>
              <a:ext uri="{FF2B5EF4-FFF2-40B4-BE49-F238E27FC236}">
                <a16:creationId xmlns:a16="http://schemas.microsoft.com/office/drawing/2014/main" id="{EEB37BD3-B7EF-F9CF-4CFA-859ACA478657}"/>
              </a:ext>
            </a:extLst>
          </p:cNvPr>
          <p:cNvSpPr/>
          <p:nvPr/>
        </p:nvSpPr>
        <p:spPr>
          <a:xfrm flipH="1">
            <a:off x="-24000" y="-2"/>
            <a:ext cx="2469463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200" baseline="-25000"/>
          </a:p>
        </p:txBody>
      </p:sp>
      <p:sp>
        <p:nvSpPr>
          <p:cNvPr id="8" name="Rectangle">
            <a:extLst>
              <a:ext uri="{FF2B5EF4-FFF2-40B4-BE49-F238E27FC236}">
                <a16:creationId xmlns:a16="http://schemas.microsoft.com/office/drawing/2014/main" id="{9D16A0A0-FCAD-14F6-36F4-C90D869032D0}"/>
              </a:ext>
            </a:extLst>
          </p:cNvPr>
          <p:cNvSpPr/>
          <p:nvPr/>
        </p:nvSpPr>
        <p:spPr>
          <a:xfrm flipH="1">
            <a:off x="11496000" y="1"/>
            <a:ext cx="257907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3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30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0FB9FB5-A1C8-46CD-F248-327E14F3E548}"/>
              </a:ext>
            </a:extLst>
          </p:cNvPr>
          <p:cNvGrpSpPr/>
          <p:nvPr/>
        </p:nvGrpSpPr>
        <p:grpSpPr>
          <a:xfrm>
            <a:off x="122050" y="1474470"/>
            <a:ext cx="2209165" cy="3067050"/>
            <a:chOff x="230" y="2322"/>
            <a:chExt cx="3479" cy="4830"/>
          </a:xfrm>
        </p:grpSpPr>
        <p:sp>
          <p:nvSpPr>
            <p:cNvPr id="21" name="Rectangle">
              <a:extLst>
                <a:ext uri="{FF2B5EF4-FFF2-40B4-BE49-F238E27FC236}">
                  <a16:creationId xmlns:a16="http://schemas.microsoft.com/office/drawing/2014/main" id="{2050F4BD-D627-2FCF-67A9-967496D97CEF}"/>
                </a:ext>
              </a:extLst>
            </p:cNvPr>
            <p:cNvSpPr/>
            <p:nvPr/>
          </p:nvSpPr>
          <p:spPr>
            <a:xfrm flipH="1">
              <a:off x="1099" y="2322"/>
              <a:ext cx="2611" cy="2465"/>
            </a:xfrm>
            <a:prstGeom prst="rect">
              <a:avLst/>
            </a:prstGeom>
            <a:solidFill>
              <a:schemeClr val="bg1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/>
            </a:p>
          </p:txBody>
        </p:sp>
        <p:sp>
          <p:nvSpPr>
            <p:cNvPr id="22" name="Rectangle">
              <a:extLst>
                <a:ext uri="{FF2B5EF4-FFF2-40B4-BE49-F238E27FC236}">
                  <a16:creationId xmlns:a16="http://schemas.microsoft.com/office/drawing/2014/main" id="{F7D3FE4E-6F91-532D-B6CD-FD3598CB62E9}"/>
                </a:ext>
              </a:extLst>
            </p:cNvPr>
            <p:cNvSpPr/>
            <p:nvPr/>
          </p:nvSpPr>
          <p:spPr>
            <a:xfrm flipH="1">
              <a:off x="230" y="2624"/>
              <a:ext cx="3192" cy="4529"/>
            </a:xfrm>
            <a:prstGeom prst="rect">
              <a:avLst/>
            </a:prstGeom>
            <a:solidFill>
              <a:srgbClr val="585858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 dirty="0"/>
            </a:p>
          </p:txBody>
        </p:sp>
        <p:pic>
          <p:nvPicPr>
            <p:cNvPr id="23" name="Image" descr="Image">
              <a:extLst>
                <a:ext uri="{FF2B5EF4-FFF2-40B4-BE49-F238E27FC236}">
                  <a16:creationId xmlns:a16="http://schemas.microsoft.com/office/drawing/2014/main" id="{D9CEFA72-3645-5B23-24D8-FDED0158626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7" y="3715"/>
              <a:ext cx="1683" cy="1805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03549B09-F557-76A2-2F2F-66D6F82A4C98}"/>
              </a:ext>
            </a:extLst>
          </p:cNvPr>
          <p:cNvSpPr txBox="1"/>
          <p:nvPr/>
        </p:nvSpPr>
        <p:spPr>
          <a:xfrm>
            <a:off x="336000" y="3643668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</a:t>
            </a:r>
            <a:r>
              <a:rPr lang="en-US" dirty="0" err="1">
                <a:solidFill>
                  <a:schemeClr val="bg1"/>
                </a:solidFill>
              </a:rPr>
              <a:t>Dept</a:t>
            </a:r>
            <a:r>
              <a:rPr lang="en-US" dirty="0">
                <a:solidFill>
                  <a:schemeClr val="bg1"/>
                </a:solidFill>
              </a:rPr>
              <a:t> of ECE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2BE3E12-85D4-5E60-EC47-E127944F02B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1048" y="0"/>
            <a:ext cx="940952" cy="940952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3C0F9BA7-9536-A53C-78E9-23C048817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0414" y="365125"/>
            <a:ext cx="8663385" cy="1325563"/>
          </a:xfrm>
        </p:spPr>
        <p:txBody>
          <a:bodyPr>
            <a:normAutofit/>
          </a:bodyPr>
          <a:lstStyle/>
          <a:p>
            <a:r>
              <a:rPr lang="en-US" sz="32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Case Studies and Examples</a:t>
            </a:r>
            <a:endParaRPr lang="en-US" sz="9600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DEFFAC3-6ADC-AD99-EA79-2B4500455E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33864" y="1825625"/>
            <a:ext cx="8519935" cy="4351338"/>
          </a:xfrm>
        </p:spPr>
        <p:txBody>
          <a:bodyPr/>
          <a:lstStyle/>
          <a:p>
            <a:pPr marL="342900" marR="0" lvl="0" indent="-342900" algn="just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Basel Convention Case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Illegal export of hazardous waste from the U.S. to Africa highlighted enforcement needs.</a:t>
            </a:r>
          </a:p>
          <a:p>
            <a:pPr marL="342900" marR="0" lvl="0" indent="-342900" algn="just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EU Waste Shipment Regulation Example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Legal actions against a member state for improper waste export.</a:t>
            </a:r>
          </a:p>
          <a:p>
            <a:pPr marL="342900" marR="0" lvl="0" indent="-342900" algn="just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E-Waste Trade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Significant issue with improper management leading to environmental and health impacts.</a:t>
            </a:r>
          </a:p>
          <a:p>
            <a:pPr algn="just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C1E8F62-4516-3935-E788-FBF42F8AF1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5324" y="4656437"/>
            <a:ext cx="3175724" cy="211503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5129219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30F53F-3EBD-AC96-B62E-53DDDE9E06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">
            <a:extLst>
              <a:ext uri="{FF2B5EF4-FFF2-40B4-BE49-F238E27FC236}">
                <a16:creationId xmlns:a16="http://schemas.microsoft.com/office/drawing/2014/main" id="{91CC3304-CE73-8BC6-CC62-D036B01AE77B}"/>
              </a:ext>
            </a:extLst>
          </p:cNvPr>
          <p:cNvSpPr/>
          <p:nvPr/>
        </p:nvSpPr>
        <p:spPr>
          <a:xfrm flipH="1">
            <a:off x="-24000" y="-2"/>
            <a:ext cx="2469463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200" baseline="-25000"/>
          </a:p>
        </p:txBody>
      </p:sp>
      <p:sp>
        <p:nvSpPr>
          <p:cNvPr id="8" name="Rectangle">
            <a:extLst>
              <a:ext uri="{FF2B5EF4-FFF2-40B4-BE49-F238E27FC236}">
                <a16:creationId xmlns:a16="http://schemas.microsoft.com/office/drawing/2014/main" id="{CE021793-DC34-8A97-7B13-06F1F99B1D38}"/>
              </a:ext>
            </a:extLst>
          </p:cNvPr>
          <p:cNvSpPr/>
          <p:nvPr/>
        </p:nvSpPr>
        <p:spPr>
          <a:xfrm flipH="1">
            <a:off x="11496000" y="1"/>
            <a:ext cx="257907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3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30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1620D29-1BFA-AF08-F418-ECF8DDB4ABD7}"/>
              </a:ext>
            </a:extLst>
          </p:cNvPr>
          <p:cNvGrpSpPr/>
          <p:nvPr/>
        </p:nvGrpSpPr>
        <p:grpSpPr>
          <a:xfrm>
            <a:off x="122050" y="1474470"/>
            <a:ext cx="2209165" cy="3067050"/>
            <a:chOff x="230" y="2322"/>
            <a:chExt cx="3479" cy="4830"/>
          </a:xfrm>
        </p:grpSpPr>
        <p:sp>
          <p:nvSpPr>
            <p:cNvPr id="21" name="Rectangle">
              <a:extLst>
                <a:ext uri="{FF2B5EF4-FFF2-40B4-BE49-F238E27FC236}">
                  <a16:creationId xmlns:a16="http://schemas.microsoft.com/office/drawing/2014/main" id="{E97A3422-FCAE-7812-BBA1-BAC207E1CB09}"/>
                </a:ext>
              </a:extLst>
            </p:cNvPr>
            <p:cNvSpPr/>
            <p:nvPr/>
          </p:nvSpPr>
          <p:spPr>
            <a:xfrm flipH="1">
              <a:off x="1099" y="2322"/>
              <a:ext cx="2611" cy="2465"/>
            </a:xfrm>
            <a:prstGeom prst="rect">
              <a:avLst/>
            </a:prstGeom>
            <a:solidFill>
              <a:schemeClr val="bg1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/>
            </a:p>
          </p:txBody>
        </p:sp>
        <p:sp>
          <p:nvSpPr>
            <p:cNvPr id="22" name="Rectangle">
              <a:extLst>
                <a:ext uri="{FF2B5EF4-FFF2-40B4-BE49-F238E27FC236}">
                  <a16:creationId xmlns:a16="http://schemas.microsoft.com/office/drawing/2014/main" id="{AA9CD414-9BA0-CB54-3C20-ECC71308A841}"/>
                </a:ext>
              </a:extLst>
            </p:cNvPr>
            <p:cNvSpPr/>
            <p:nvPr/>
          </p:nvSpPr>
          <p:spPr>
            <a:xfrm flipH="1">
              <a:off x="230" y="2624"/>
              <a:ext cx="3192" cy="4529"/>
            </a:xfrm>
            <a:prstGeom prst="rect">
              <a:avLst/>
            </a:prstGeom>
            <a:solidFill>
              <a:srgbClr val="585858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 dirty="0"/>
            </a:p>
          </p:txBody>
        </p:sp>
        <p:pic>
          <p:nvPicPr>
            <p:cNvPr id="23" name="Image" descr="Image">
              <a:extLst>
                <a:ext uri="{FF2B5EF4-FFF2-40B4-BE49-F238E27FC236}">
                  <a16:creationId xmlns:a16="http://schemas.microsoft.com/office/drawing/2014/main" id="{F4BFB9BD-6DF2-55AE-B73B-1332745629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7" y="3715"/>
              <a:ext cx="1683" cy="1805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E0E2D1D5-0650-FBCC-51C8-6952FFE6E974}"/>
              </a:ext>
            </a:extLst>
          </p:cNvPr>
          <p:cNvSpPr txBox="1"/>
          <p:nvPr/>
        </p:nvSpPr>
        <p:spPr>
          <a:xfrm>
            <a:off x="336000" y="3643668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</a:t>
            </a:r>
            <a:r>
              <a:rPr lang="en-US" dirty="0" err="1">
                <a:solidFill>
                  <a:schemeClr val="bg1"/>
                </a:solidFill>
              </a:rPr>
              <a:t>Dept</a:t>
            </a:r>
            <a:r>
              <a:rPr lang="en-US" dirty="0">
                <a:solidFill>
                  <a:schemeClr val="bg1"/>
                </a:solidFill>
              </a:rPr>
              <a:t> of ECE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48022C7-4EE9-0A05-A89B-2373236E08E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1048" y="0"/>
            <a:ext cx="940952" cy="940952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51BE4714-2CAA-2984-5DF4-A7F9EC9C3B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0414" y="365125"/>
            <a:ext cx="8663385" cy="1325563"/>
          </a:xfrm>
        </p:spPr>
        <p:txBody>
          <a:bodyPr>
            <a:normAutofit/>
          </a:bodyPr>
          <a:lstStyle/>
          <a:p>
            <a:r>
              <a:rPr lang="en-US" sz="32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Overview of Disposal Methods</a:t>
            </a:r>
            <a:endParaRPr lang="en-US" sz="9600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72D6361-64EC-1939-C3C3-6A3B7F10AA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33864" y="1825625"/>
            <a:ext cx="8519935" cy="4351338"/>
          </a:xfrm>
        </p:spPr>
        <p:txBody>
          <a:bodyPr/>
          <a:lstStyle/>
          <a:p>
            <a:pPr marL="342900" marR="0" lvl="0" indent="-342900" algn="just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Landfill Disposal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Containment in engineered landfills; requires monitoring and strict regulations.</a:t>
            </a:r>
          </a:p>
          <a:p>
            <a:pPr marL="342900" marR="0" lvl="0" indent="-342900" algn="just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Incineration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High-temperature burning to reduce volume and toxicity; requires emission control.</a:t>
            </a:r>
          </a:p>
          <a:p>
            <a:pPr marL="342900" marR="0" lvl="0" indent="-342900" algn="just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Recycling and Recovery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Processing to reclaim resources; must comply with safety regulations.</a:t>
            </a:r>
          </a:p>
          <a:p>
            <a:pPr algn="just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CA3AD94-C448-E62C-1B35-D32E867EB21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6001" y="3978001"/>
            <a:ext cx="2880000" cy="2880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633486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D14C5B-48A1-688A-BD71-E42FD51C92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">
            <a:extLst>
              <a:ext uri="{FF2B5EF4-FFF2-40B4-BE49-F238E27FC236}">
                <a16:creationId xmlns:a16="http://schemas.microsoft.com/office/drawing/2014/main" id="{E749D76D-4DD3-608B-5EE0-22DD5EB5349F}"/>
              </a:ext>
            </a:extLst>
          </p:cNvPr>
          <p:cNvSpPr/>
          <p:nvPr/>
        </p:nvSpPr>
        <p:spPr>
          <a:xfrm flipH="1">
            <a:off x="-24000" y="-2"/>
            <a:ext cx="2469463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200" baseline="-25000"/>
          </a:p>
        </p:txBody>
      </p:sp>
      <p:sp>
        <p:nvSpPr>
          <p:cNvPr id="8" name="Rectangle">
            <a:extLst>
              <a:ext uri="{FF2B5EF4-FFF2-40B4-BE49-F238E27FC236}">
                <a16:creationId xmlns:a16="http://schemas.microsoft.com/office/drawing/2014/main" id="{6A3B5E91-CE31-0DCE-046A-6A2B44178369}"/>
              </a:ext>
            </a:extLst>
          </p:cNvPr>
          <p:cNvSpPr/>
          <p:nvPr/>
        </p:nvSpPr>
        <p:spPr>
          <a:xfrm flipH="1">
            <a:off x="11496000" y="1"/>
            <a:ext cx="257907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3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30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5315EAC-8D0E-37F1-04DF-947E29C42F00}"/>
              </a:ext>
            </a:extLst>
          </p:cNvPr>
          <p:cNvGrpSpPr/>
          <p:nvPr/>
        </p:nvGrpSpPr>
        <p:grpSpPr>
          <a:xfrm>
            <a:off x="122050" y="1474470"/>
            <a:ext cx="2209165" cy="3067050"/>
            <a:chOff x="230" y="2322"/>
            <a:chExt cx="3479" cy="4830"/>
          </a:xfrm>
        </p:grpSpPr>
        <p:sp>
          <p:nvSpPr>
            <p:cNvPr id="21" name="Rectangle">
              <a:extLst>
                <a:ext uri="{FF2B5EF4-FFF2-40B4-BE49-F238E27FC236}">
                  <a16:creationId xmlns:a16="http://schemas.microsoft.com/office/drawing/2014/main" id="{B3E84DD5-DC3B-00A9-9160-EB99C331B8CB}"/>
                </a:ext>
              </a:extLst>
            </p:cNvPr>
            <p:cNvSpPr/>
            <p:nvPr/>
          </p:nvSpPr>
          <p:spPr>
            <a:xfrm flipH="1">
              <a:off x="1099" y="2322"/>
              <a:ext cx="2611" cy="2465"/>
            </a:xfrm>
            <a:prstGeom prst="rect">
              <a:avLst/>
            </a:prstGeom>
            <a:solidFill>
              <a:schemeClr val="bg1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/>
            </a:p>
          </p:txBody>
        </p:sp>
        <p:sp>
          <p:nvSpPr>
            <p:cNvPr id="22" name="Rectangle">
              <a:extLst>
                <a:ext uri="{FF2B5EF4-FFF2-40B4-BE49-F238E27FC236}">
                  <a16:creationId xmlns:a16="http://schemas.microsoft.com/office/drawing/2014/main" id="{D567564B-3BEB-FE1E-8461-6DA7E6AB77BB}"/>
                </a:ext>
              </a:extLst>
            </p:cNvPr>
            <p:cNvSpPr/>
            <p:nvPr/>
          </p:nvSpPr>
          <p:spPr>
            <a:xfrm flipH="1">
              <a:off x="230" y="2624"/>
              <a:ext cx="3192" cy="4529"/>
            </a:xfrm>
            <a:prstGeom prst="rect">
              <a:avLst/>
            </a:prstGeom>
            <a:solidFill>
              <a:srgbClr val="585858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 dirty="0"/>
            </a:p>
          </p:txBody>
        </p:sp>
        <p:pic>
          <p:nvPicPr>
            <p:cNvPr id="23" name="Image" descr="Image">
              <a:extLst>
                <a:ext uri="{FF2B5EF4-FFF2-40B4-BE49-F238E27FC236}">
                  <a16:creationId xmlns:a16="http://schemas.microsoft.com/office/drawing/2014/main" id="{4829BE86-4B81-50E4-5FF3-AE68E0A3E7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7" y="3715"/>
              <a:ext cx="1683" cy="1805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9763299-84CC-37CB-32E3-F77963BFAC19}"/>
              </a:ext>
            </a:extLst>
          </p:cNvPr>
          <p:cNvSpPr txBox="1"/>
          <p:nvPr/>
        </p:nvSpPr>
        <p:spPr>
          <a:xfrm>
            <a:off x="336000" y="3643668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</a:t>
            </a:r>
            <a:r>
              <a:rPr lang="en-US" dirty="0" err="1">
                <a:solidFill>
                  <a:schemeClr val="bg1"/>
                </a:solidFill>
              </a:rPr>
              <a:t>Dept</a:t>
            </a:r>
            <a:r>
              <a:rPr lang="en-US" dirty="0">
                <a:solidFill>
                  <a:schemeClr val="bg1"/>
                </a:solidFill>
              </a:rPr>
              <a:t> of ECE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DEF9924-C3B5-EADC-E0C1-804A3B30172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1048" y="0"/>
            <a:ext cx="940952" cy="940952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5F7C8FE4-1F73-CACC-6EE6-2A00A4B312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0414" y="365125"/>
            <a:ext cx="8663385" cy="1325563"/>
          </a:xfrm>
        </p:spPr>
        <p:txBody>
          <a:bodyPr>
            <a:normAutofit/>
          </a:bodyPr>
          <a:lstStyle/>
          <a:p>
            <a:r>
              <a:rPr lang="en-US" sz="32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Best Practices for Hazardous Waste Disposal</a:t>
            </a:r>
            <a:endParaRPr lang="en-US" sz="9600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B47F936B-E4F1-6AE2-05C9-D2701404A0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33864" y="1825625"/>
            <a:ext cx="8519935" cy="4351338"/>
          </a:xfrm>
        </p:spPr>
        <p:txBody>
          <a:bodyPr/>
          <a:lstStyle/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Characterization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Identify waste composition and hazards.</a:t>
            </a:r>
          </a:p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Segregation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Separate hazardous from non-hazardous waste.</a:t>
            </a:r>
          </a:p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Documentation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Maintain thorough records for compliance.</a:t>
            </a:r>
          </a:p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Training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Educate personnel on safe handling and disposal.</a:t>
            </a:r>
          </a:p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Emergency Preparedness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Implement response plans for spills or accidents.</a:t>
            </a: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CE9937-C8D8-2054-8FB7-1475C7A16E7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4799" y="4508998"/>
            <a:ext cx="2349000" cy="2349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F3D3956-D81A-02F1-FFB5-DF2B911CA1E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4688" y="4251226"/>
            <a:ext cx="2349000" cy="2384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222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EBE03D-B155-0BBE-E4A9-9FB3DDDED3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Shrusti</a:t>
            </a:r>
            <a:r>
              <a:rPr lang="en-US" dirty="0"/>
              <a:t> Slides</a:t>
            </a:r>
          </a:p>
        </p:txBody>
      </p:sp>
    </p:spTree>
    <p:extLst>
      <p:ext uri="{BB962C8B-B14F-4D97-AF65-F5344CB8AC3E}">
        <p14:creationId xmlns:p14="http://schemas.microsoft.com/office/powerpoint/2010/main" val="40870213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7BC9E5-3296-E77A-8712-BCD22D42B6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">
            <a:extLst>
              <a:ext uri="{FF2B5EF4-FFF2-40B4-BE49-F238E27FC236}">
                <a16:creationId xmlns:a16="http://schemas.microsoft.com/office/drawing/2014/main" id="{E6AA208B-1D51-DC18-211D-5A0AC3C79D38}"/>
              </a:ext>
            </a:extLst>
          </p:cNvPr>
          <p:cNvSpPr/>
          <p:nvPr/>
        </p:nvSpPr>
        <p:spPr>
          <a:xfrm flipH="1">
            <a:off x="-24000" y="-2"/>
            <a:ext cx="2469463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200" baseline="-25000"/>
          </a:p>
        </p:txBody>
      </p:sp>
      <p:sp>
        <p:nvSpPr>
          <p:cNvPr id="8" name="Rectangle">
            <a:extLst>
              <a:ext uri="{FF2B5EF4-FFF2-40B4-BE49-F238E27FC236}">
                <a16:creationId xmlns:a16="http://schemas.microsoft.com/office/drawing/2014/main" id="{05056375-6ED8-181D-B3AF-C35EE944A439}"/>
              </a:ext>
            </a:extLst>
          </p:cNvPr>
          <p:cNvSpPr/>
          <p:nvPr/>
        </p:nvSpPr>
        <p:spPr>
          <a:xfrm flipH="1">
            <a:off x="11496000" y="1"/>
            <a:ext cx="257907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3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30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D88AA69-C452-5918-02A6-0EA742532791}"/>
              </a:ext>
            </a:extLst>
          </p:cNvPr>
          <p:cNvGrpSpPr/>
          <p:nvPr/>
        </p:nvGrpSpPr>
        <p:grpSpPr>
          <a:xfrm>
            <a:off x="122050" y="1474470"/>
            <a:ext cx="2209165" cy="3067050"/>
            <a:chOff x="230" y="2322"/>
            <a:chExt cx="3479" cy="4830"/>
          </a:xfrm>
        </p:grpSpPr>
        <p:sp>
          <p:nvSpPr>
            <p:cNvPr id="21" name="Rectangle">
              <a:extLst>
                <a:ext uri="{FF2B5EF4-FFF2-40B4-BE49-F238E27FC236}">
                  <a16:creationId xmlns:a16="http://schemas.microsoft.com/office/drawing/2014/main" id="{054667CE-CB10-7EFC-8838-B43EAC925A01}"/>
                </a:ext>
              </a:extLst>
            </p:cNvPr>
            <p:cNvSpPr/>
            <p:nvPr/>
          </p:nvSpPr>
          <p:spPr>
            <a:xfrm flipH="1">
              <a:off x="1099" y="2322"/>
              <a:ext cx="2611" cy="2465"/>
            </a:xfrm>
            <a:prstGeom prst="rect">
              <a:avLst/>
            </a:prstGeom>
            <a:solidFill>
              <a:schemeClr val="bg1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/>
            </a:p>
          </p:txBody>
        </p:sp>
        <p:sp>
          <p:nvSpPr>
            <p:cNvPr id="22" name="Rectangle">
              <a:extLst>
                <a:ext uri="{FF2B5EF4-FFF2-40B4-BE49-F238E27FC236}">
                  <a16:creationId xmlns:a16="http://schemas.microsoft.com/office/drawing/2014/main" id="{A63EABE7-0474-FE39-4BBD-86B57A779149}"/>
                </a:ext>
              </a:extLst>
            </p:cNvPr>
            <p:cNvSpPr/>
            <p:nvPr/>
          </p:nvSpPr>
          <p:spPr>
            <a:xfrm flipH="1">
              <a:off x="230" y="2624"/>
              <a:ext cx="3192" cy="4529"/>
            </a:xfrm>
            <a:prstGeom prst="rect">
              <a:avLst/>
            </a:prstGeom>
            <a:solidFill>
              <a:srgbClr val="585858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 dirty="0"/>
            </a:p>
          </p:txBody>
        </p:sp>
        <p:pic>
          <p:nvPicPr>
            <p:cNvPr id="23" name="Image" descr="Image">
              <a:extLst>
                <a:ext uri="{FF2B5EF4-FFF2-40B4-BE49-F238E27FC236}">
                  <a16:creationId xmlns:a16="http://schemas.microsoft.com/office/drawing/2014/main" id="{56705509-D363-CA5D-E82D-A046FB997F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7" y="3715"/>
              <a:ext cx="1683" cy="1805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EE7D8A36-F4E3-7D07-2DD0-E6A94962BADE}"/>
              </a:ext>
            </a:extLst>
          </p:cNvPr>
          <p:cNvSpPr txBox="1"/>
          <p:nvPr/>
        </p:nvSpPr>
        <p:spPr>
          <a:xfrm>
            <a:off x="336000" y="3643668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</a:t>
            </a:r>
            <a:r>
              <a:rPr lang="en-US" dirty="0" err="1">
                <a:solidFill>
                  <a:schemeClr val="bg1"/>
                </a:solidFill>
              </a:rPr>
              <a:t>Dept</a:t>
            </a:r>
            <a:r>
              <a:rPr lang="en-US" dirty="0">
                <a:solidFill>
                  <a:schemeClr val="bg1"/>
                </a:solidFill>
              </a:rPr>
              <a:t> of ECE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63FB8B5-8C64-577F-6F1F-9800D36665E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1048" y="0"/>
            <a:ext cx="940952" cy="940952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C234ED0-4644-E7B1-8864-1C8A1F27CC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0414" y="365125"/>
            <a:ext cx="8663385" cy="1325563"/>
          </a:xfrm>
        </p:spPr>
        <p:txBody>
          <a:bodyPr>
            <a:normAutofit/>
          </a:bodyPr>
          <a:lstStyle/>
          <a:p>
            <a:r>
              <a:rPr lang="en-US" sz="32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Regulatory Compliance and Standards</a:t>
            </a:r>
            <a:endParaRPr lang="en-US" sz="9600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5210A3B-5A1C-B8BC-0F47-04B5410F98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33864" y="1825625"/>
            <a:ext cx="8519935" cy="4351338"/>
          </a:xfrm>
        </p:spPr>
        <p:txBody>
          <a:bodyPr>
            <a:normAutofit/>
          </a:bodyPr>
          <a:lstStyle/>
          <a:p>
            <a:pPr marL="342900" marR="0" lvl="0" indent="-342900" algn="just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Overview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Compliance is essential for safe hazardous waste disposal.</a:t>
            </a:r>
          </a:p>
          <a:p>
            <a:pPr marL="342900" marR="0" lvl="0" indent="-342900" algn="just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Key Regulations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</a:p>
          <a:p>
            <a:pPr marL="742950" marR="0" lvl="1" indent="-285750" algn="just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914400" algn="l"/>
              </a:tabLst>
            </a:pPr>
            <a:r>
              <a:rPr lang="en-US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RCRA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Governs hazardous waste management in the U.S.</a:t>
            </a:r>
          </a:p>
          <a:p>
            <a:pPr marL="742950" marR="0" lvl="1" indent="-285750" algn="just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914400" algn="l"/>
              </a:tabLst>
            </a:pPr>
            <a:r>
              <a:rPr lang="en-US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Basel Convention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Regulates transboundary waste movement.</a:t>
            </a:r>
          </a:p>
          <a:p>
            <a:pPr marL="742950" marR="0" lvl="1" indent="-285750" algn="just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914400" algn="l"/>
              </a:tabLst>
            </a:pPr>
            <a:r>
              <a:rPr lang="en-US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EU Waste Framework Directive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Sets waste management principles in the EU.</a:t>
            </a:r>
          </a:p>
          <a:p>
            <a:pPr marL="342900" marR="0" lvl="0" indent="-342900" algn="just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Compliance Requirements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Labeling, storage, disposal, and reporting standards.</a:t>
            </a:r>
          </a:p>
          <a:p>
            <a:pPr algn="just"/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443919A-51A0-7547-EF41-43F80AA5E14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5900" y="4869000"/>
            <a:ext cx="1989000" cy="1989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765552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72530D-6E08-CA97-6346-F2238D2348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">
            <a:extLst>
              <a:ext uri="{FF2B5EF4-FFF2-40B4-BE49-F238E27FC236}">
                <a16:creationId xmlns:a16="http://schemas.microsoft.com/office/drawing/2014/main" id="{B9F891AC-2EE4-7402-C76D-35B2F127CFFA}"/>
              </a:ext>
            </a:extLst>
          </p:cNvPr>
          <p:cNvSpPr/>
          <p:nvPr/>
        </p:nvSpPr>
        <p:spPr>
          <a:xfrm flipH="1">
            <a:off x="-24000" y="-2"/>
            <a:ext cx="2469463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200" baseline="-25000"/>
          </a:p>
        </p:txBody>
      </p:sp>
      <p:sp>
        <p:nvSpPr>
          <p:cNvPr id="8" name="Rectangle">
            <a:extLst>
              <a:ext uri="{FF2B5EF4-FFF2-40B4-BE49-F238E27FC236}">
                <a16:creationId xmlns:a16="http://schemas.microsoft.com/office/drawing/2014/main" id="{4BF6868E-82B0-F621-395F-7454CB327C27}"/>
              </a:ext>
            </a:extLst>
          </p:cNvPr>
          <p:cNvSpPr/>
          <p:nvPr/>
        </p:nvSpPr>
        <p:spPr>
          <a:xfrm flipH="1">
            <a:off x="11496000" y="1"/>
            <a:ext cx="257907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3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30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5987712-2458-6160-7743-10587953A2B8}"/>
              </a:ext>
            </a:extLst>
          </p:cNvPr>
          <p:cNvGrpSpPr/>
          <p:nvPr/>
        </p:nvGrpSpPr>
        <p:grpSpPr>
          <a:xfrm>
            <a:off x="122050" y="1474470"/>
            <a:ext cx="2209165" cy="3067050"/>
            <a:chOff x="230" y="2322"/>
            <a:chExt cx="3479" cy="4830"/>
          </a:xfrm>
        </p:grpSpPr>
        <p:sp>
          <p:nvSpPr>
            <p:cNvPr id="21" name="Rectangle">
              <a:extLst>
                <a:ext uri="{FF2B5EF4-FFF2-40B4-BE49-F238E27FC236}">
                  <a16:creationId xmlns:a16="http://schemas.microsoft.com/office/drawing/2014/main" id="{9BA23DBD-FF1A-62CD-0EC9-4C3CA1FDB625}"/>
                </a:ext>
              </a:extLst>
            </p:cNvPr>
            <p:cNvSpPr/>
            <p:nvPr/>
          </p:nvSpPr>
          <p:spPr>
            <a:xfrm flipH="1">
              <a:off x="1099" y="2322"/>
              <a:ext cx="2611" cy="2465"/>
            </a:xfrm>
            <a:prstGeom prst="rect">
              <a:avLst/>
            </a:prstGeom>
            <a:solidFill>
              <a:schemeClr val="bg1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/>
            </a:p>
          </p:txBody>
        </p:sp>
        <p:sp>
          <p:nvSpPr>
            <p:cNvPr id="22" name="Rectangle">
              <a:extLst>
                <a:ext uri="{FF2B5EF4-FFF2-40B4-BE49-F238E27FC236}">
                  <a16:creationId xmlns:a16="http://schemas.microsoft.com/office/drawing/2014/main" id="{BF5E6A37-7949-AFBC-84EA-3FD63A0C8D4C}"/>
                </a:ext>
              </a:extLst>
            </p:cNvPr>
            <p:cNvSpPr/>
            <p:nvPr/>
          </p:nvSpPr>
          <p:spPr>
            <a:xfrm flipH="1">
              <a:off x="230" y="2624"/>
              <a:ext cx="3192" cy="4529"/>
            </a:xfrm>
            <a:prstGeom prst="rect">
              <a:avLst/>
            </a:prstGeom>
            <a:solidFill>
              <a:srgbClr val="585858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 dirty="0"/>
            </a:p>
          </p:txBody>
        </p:sp>
        <p:pic>
          <p:nvPicPr>
            <p:cNvPr id="23" name="Image" descr="Image">
              <a:extLst>
                <a:ext uri="{FF2B5EF4-FFF2-40B4-BE49-F238E27FC236}">
                  <a16:creationId xmlns:a16="http://schemas.microsoft.com/office/drawing/2014/main" id="{6E79B123-CC7D-8E21-F759-77229D37E1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7" y="3715"/>
              <a:ext cx="1683" cy="1805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58103367-F890-C46B-A588-284A3A9D97F7}"/>
              </a:ext>
            </a:extLst>
          </p:cNvPr>
          <p:cNvSpPr txBox="1"/>
          <p:nvPr/>
        </p:nvSpPr>
        <p:spPr>
          <a:xfrm>
            <a:off x="336000" y="3643668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</a:t>
            </a:r>
            <a:r>
              <a:rPr lang="en-US" dirty="0" err="1">
                <a:solidFill>
                  <a:schemeClr val="bg1"/>
                </a:solidFill>
              </a:rPr>
              <a:t>Dept</a:t>
            </a:r>
            <a:r>
              <a:rPr lang="en-US" dirty="0">
                <a:solidFill>
                  <a:schemeClr val="bg1"/>
                </a:solidFill>
              </a:rPr>
              <a:t> of ECE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C8A5C5-58E3-FD98-EDBD-CEB778EE9C7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1048" y="0"/>
            <a:ext cx="940952" cy="940952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B4BD9D89-77C8-4752-D9CA-FF0AC494E5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0414" y="365125"/>
            <a:ext cx="8663385" cy="1325563"/>
          </a:xfrm>
        </p:spPr>
        <p:txBody>
          <a:bodyPr>
            <a:normAutofit/>
          </a:bodyPr>
          <a:lstStyle/>
          <a:p>
            <a:r>
              <a:rPr lang="en-US" sz="32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Conclusion</a:t>
            </a:r>
            <a:endParaRPr lang="en-US" sz="9600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F35DBA0-DF7E-4991-A4F4-3BF8282B89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33864" y="1825625"/>
            <a:ext cx="8519935" cy="4351338"/>
          </a:xfrm>
        </p:spPr>
        <p:txBody>
          <a:bodyPr/>
          <a:lstStyle/>
          <a:p>
            <a:pPr marL="342900" marR="0" lvl="0" indent="-342900" algn="just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Summary of Key Points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Effective disposal is crucial for health and environmental protection.</a:t>
            </a:r>
          </a:p>
          <a:p>
            <a:pPr marL="342900" marR="0" lvl="0" indent="-342900" algn="just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Importance of Waste Audits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Identify improvements and promote sustainability.</a:t>
            </a:r>
          </a:p>
          <a:p>
            <a:pPr marL="342900" marR="0" lvl="0" indent="-342900" algn="just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Call to Action for Industries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Develop comprehensive waste management plans and adopt pollution prevention measures.</a:t>
            </a:r>
          </a:p>
          <a:p>
            <a:pPr algn="just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DFABEDC-5215-156C-35FB-693D5607A10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0764" y="3984965"/>
            <a:ext cx="2873035" cy="287303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5268652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5CCDF4-5745-C12E-CF06-015441C1A8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">
            <a:extLst>
              <a:ext uri="{FF2B5EF4-FFF2-40B4-BE49-F238E27FC236}">
                <a16:creationId xmlns:a16="http://schemas.microsoft.com/office/drawing/2014/main" id="{7B142153-F3EE-4654-1F89-B843523904B6}"/>
              </a:ext>
            </a:extLst>
          </p:cNvPr>
          <p:cNvSpPr/>
          <p:nvPr/>
        </p:nvSpPr>
        <p:spPr>
          <a:xfrm flipH="1">
            <a:off x="-24000" y="-2"/>
            <a:ext cx="2469463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200" baseline="-25000"/>
          </a:p>
        </p:txBody>
      </p:sp>
      <p:sp>
        <p:nvSpPr>
          <p:cNvPr id="8" name="Rectangle">
            <a:extLst>
              <a:ext uri="{FF2B5EF4-FFF2-40B4-BE49-F238E27FC236}">
                <a16:creationId xmlns:a16="http://schemas.microsoft.com/office/drawing/2014/main" id="{9845D08A-F9EE-41B6-3D45-A6CF92EF8988}"/>
              </a:ext>
            </a:extLst>
          </p:cNvPr>
          <p:cNvSpPr/>
          <p:nvPr/>
        </p:nvSpPr>
        <p:spPr>
          <a:xfrm flipH="1">
            <a:off x="11496000" y="1"/>
            <a:ext cx="257907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3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30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10228CB-B368-CFF0-2579-51526020D27B}"/>
              </a:ext>
            </a:extLst>
          </p:cNvPr>
          <p:cNvGrpSpPr/>
          <p:nvPr/>
        </p:nvGrpSpPr>
        <p:grpSpPr>
          <a:xfrm>
            <a:off x="122050" y="1474470"/>
            <a:ext cx="2209165" cy="3067050"/>
            <a:chOff x="230" y="2322"/>
            <a:chExt cx="3479" cy="4830"/>
          </a:xfrm>
        </p:grpSpPr>
        <p:sp>
          <p:nvSpPr>
            <p:cNvPr id="21" name="Rectangle">
              <a:extLst>
                <a:ext uri="{FF2B5EF4-FFF2-40B4-BE49-F238E27FC236}">
                  <a16:creationId xmlns:a16="http://schemas.microsoft.com/office/drawing/2014/main" id="{B30943DB-021A-713F-6D32-5BAEA0BA2710}"/>
                </a:ext>
              </a:extLst>
            </p:cNvPr>
            <p:cNvSpPr/>
            <p:nvPr/>
          </p:nvSpPr>
          <p:spPr>
            <a:xfrm flipH="1">
              <a:off x="1099" y="2322"/>
              <a:ext cx="2611" cy="2465"/>
            </a:xfrm>
            <a:prstGeom prst="rect">
              <a:avLst/>
            </a:prstGeom>
            <a:solidFill>
              <a:schemeClr val="bg1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/>
            </a:p>
          </p:txBody>
        </p:sp>
        <p:sp>
          <p:nvSpPr>
            <p:cNvPr id="22" name="Rectangle">
              <a:extLst>
                <a:ext uri="{FF2B5EF4-FFF2-40B4-BE49-F238E27FC236}">
                  <a16:creationId xmlns:a16="http://schemas.microsoft.com/office/drawing/2014/main" id="{1286C244-2478-CEE2-0D0F-03AE732D2F59}"/>
                </a:ext>
              </a:extLst>
            </p:cNvPr>
            <p:cNvSpPr/>
            <p:nvPr/>
          </p:nvSpPr>
          <p:spPr>
            <a:xfrm flipH="1">
              <a:off x="230" y="2624"/>
              <a:ext cx="3192" cy="4529"/>
            </a:xfrm>
            <a:prstGeom prst="rect">
              <a:avLst/>
            </a:prstGeom>
            <a:solidFill>
              <a:srgbClr val="585858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 dirty="0"/>
            </a:p>
          </p:txBody>
        </p:sp>
        <p:pic>
          <p:nvPicPr>
            <p:cNvPr id="23" name="Image" descr="Image">
              <a:extLst>
                <a:ext uri="{FF2B5EF4-FFF2-40B4-BE49-F238E27FC236}">
                  <a16:creationId xmlns:a16="http://schemas.microsoft.com/office/drawing/2014/main" id="{A2C8C632-5994-A427-EA5B-DEA1C131AD4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7" y="3715"/>
              <a:ext cx="1683" cy="1805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5A7F84F2-3367-ECD7-2520-E8C1D6265E6D}"/>
              </a:ext>
            </a:extLst>
          </p:cNvPr>
          <p:cNvSpPr txBox="1"/>
          <p:nvPr/>
        </p:nvSpPr>
        <p:spPr>
          <a:xfrm>
            <a:off x="336000" y="3643668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</a:t>
            </a:r>
            <a:r>
              <a:rPr lang="en-US" dirty="0" err="1">
                <a:solidFill>
                  <a:schemeClr val="bg1"/>
                </a:solidFill>
              </a:rPr>
              <a:t>Dept</a:t>
            </a:r>
            <a:r>
              <a:rPr lang="en-US" dirty="0">
                <a:solidFill>
                  <a:schemeClr val="bg1"/>
                </a:solidFill>
              </a:rPr>
              <a:t> of ECE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31F978E-626B-192C-751A-79D7478BF91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1048" y="0"/>
            <a:ext cx="940952" cy="940952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16AC1AC7-3BC7-C502-4FDF-4E7D5D3C30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0414" y="365125"/>
            <a:ext cx="8663385" cy="1325563"/>
          </a:xfrm>
        </p:spPr>
        <p:txBody>
          <a:bodyPr>
            <a:normAutofit fontScale="90000"/>
          </a:bodyPr>
          <a:lstStyle/>
          <a:p>
            <a:endParaRPr lang="en-US" sz="9600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514DB941-6722-BA23-8412-ADCA492DE0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4296000" y="1666240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2894062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59" r="12453"/>
          <a:stretch>
            <a:fillRect/>
          </a:stretch>
        </p:blipFill>
        <p:spPr>
          <a:xfrm>
            <a:off x="2424931" y="4959072"/>
            <a:ext cx="9071069" cy="1898928"/>
          </a:xfrm>
          <a:prstGeom prst="rect">
            <a:avLst/>
          </a:prstGeom>
        </p:spPr>
      </p:pic>
      <p:sp>
        <p:nvSpPr>
          <p:cNvPr id="5" name="Rectangle"/>
          <p:cNvSpPr/>
          <p:nvPr/>
        </p:nvSpPr>
        <p:spPr>
          <a:xfrm flipH="1">
            <a:off x="-24000" y="-2"/>
            <a:ext cx="2469463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200" baseline="-25000"/>
          </a:p>
        </p:txBody>
      </p:sp>
      <p:sp>
        <p:nvSpPr>
          <p:cNvPr id="8" name="Rectangle"/>
          <p:cNvSpPr/>
          <p:nvPr/>
        </p:nvSpPr>
        <p:spPr>
          <a:xfrm flipH="1">
            <a:off x="11496000" y="1"/>
            <a:ext cx="257907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3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300"/>
          </a:p>
        </p:txBody>
      </p:sp>
      <p:grpSp>
        <p:nvGrpSpPr>
          <p:cNvPr id="18" name="Group 17"/>
          <p:cNvGrpSpPr/>
          <p:nvPr/>
        </p:nvGrpSpPr>
        <p:grpSpPr>
          <a:xfrm>
            <a:off x="4265296" y="1385570"/>
            <a:ext cx="6069965" cy="1770380"/>
            <a:chOff x="4121" y="2182"/>
            <a:chExt cx="9559" cy="2788"/>
          </a:xfrm>
        </p:grpSpPr>
        <p:grpSp>
          <p:nvGrpSpPr>
            <p:cNvPr id="17" name="Group 16"/>
            <p:cNvGrpSpPr/>
            <p:nvPr/>
          </p:nvGrpSpPr>
          <p:grpSpPr>
            <a:xfrm>
              <a:off x="4121" y="2182"/>
              <a:ext cx="1837" cy="539"/>
              <a:chOff x="4882" y="2182"/>
              <a:chExt cx="1837" cy="539"/>
            </a:xfrm>
          </p:grpSpPr>
          <p:sp>
            <p:nvSpPr>
              <p:cNvPr id="13" name="VISION"/>
              <p:cNvSpPr/>
              <p:nvPr/>
            </p:nvSpPr>
            <p:spPr>
              <a:xfrm>
                <a:off x="4931" y="2182"/>
                <a:ext cx="1788" cy="539"/>
              </a:xfrm>
              <a:prstGeom prst="roundRect">
                <a:avLst>
                  <a:gd name="adj" fmla="val 25046"/>
                </a:avLst>
              </a:prstGeom>
              <a:solidFill>
                <a:srgbClr val="F28E01"/>
              </a:solidFill>
              <a:ln w="25400">
                <a:noFill/>
              </a:ln>
            </p:spPr>
            <p:txBody>
              <a:bodyPr lIns="50800" tIns="50800" rIns="0" bIns="50800" anchor="ctr"/>
              <a:lstStyle/>
              <a:p>
                <a:pPr lvl="2" algn="ctr">
                  <a:lnSpc>
                    <a:spcPct val="10000"/>
                  </a:lnSpc>
                  <a:defRPr sz="3400">
                    <a:solidFill>
                      <a:srgbClr val="FFFFFF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pPr>
                <a:r>
                  <a:rPr lang="en-US" sz="3200" dirty="0"/>
                  <a:t>                 </a:t>
                </a:r>
              </a:p>
            </p:txBody>
          </p:sp>
          <p:sp>
            <p:nvSpPr>
              <p:cNvPr id="14" name="Content Placeholder 2"/>
              <p:cNvSpPr txBox="1"/>
              <p:nvPr/>
            </p:nvSpPr>
            <p:spPr>
              <a:xfrm>
                <a:off x="4882" y="2182"/>
                <a:ext cx="1790" cy="539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US" sz="1400" dirty="0">
                    <a:latin typeface="Futura-Bold" charset="0"/>
                    <a:cs typeface="Futura-Bold" charset="0"/>
                  </a:rPr>
                  <a:t>Overveiw</a:t>
                </a:r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4170" y="2420"/>
              <a:ext cx="9510" cy="2550"/>
              <a:chOff x="4170" y="2420"/>
              <a:chExt cx="9510" cy="2550"/>
            </a:xfrm>
          </p:grpSpPr>
          <p:sp>
            <p:nvSpPr>
              <p:cNvPr id="11" name="VISION"/>
              <p:cNvSpPr/>
              <p:nvPr/>
            </p:nvSpPr>
            <p:spPr>
              <a:xfrm>
                <a:off x="4170" y="2420"/>
                <a:ext cx="9511" cy="2551"/>
              </a:xfrm>
              <a:prstGeom prst="roundRect">
                <a:avLst>
                  <a:gd name="adj" fmla="val 23329"/>
                </a:avLst>
              </a:prstGeom>
              <a:gradFill rotWithShape="0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rgbClr val="F28E01">
                      <a:alpha val="26000"/>
                      <a:lumMod val="75000"/>
                      <a:lumOff val="25000"/>
                    </a:srgbClr>
                  </a:gs>
                </a:gsLst>
                <a:lin ang="16200000" scaled="0"/>
              </a:gradFill>
              <a:ln w="25400">
                <a:noFill/>
              </a:ln>
            </p:spPr>
            <p:txBody>
              <a:bodyPr lIns="50800" tIns="50800" rIns="50800" bIns="50800" anchor="ctr"/>
              <a:lstStyle/>
              <a:p>
                <a:pPr lvl="2">
                  <a:lnSpc>
                    <a:spcPct val="10000"/>
                  </a:lnSpc>
                  <a:defRPr sz="3400">
                    <a:solidFill>
                      <a:srgbClr val="FFFFFF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pPr>
                <a:r>
                  <a:rPr lang="en-US" sz="3200" dirty="0"/>
                  <a:t>                 </a:t>
                </a: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4653" y="2901"/>
                <a:ext cx="8546" cy="14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1300" dirty="0">
                    <a:latin typeface="Futura Cyrillic Book" panose="020B0502020204020303" charset="0"/>
                    <a:cs typeface="Futura Cyrillic Book" panose="020B0502020204020303" charset="0"/>
                  </a:rPr>
                  <a:t>Acharya stands as a beacon of excellence in higher education, boasting a legacy of academic distinction since its establishment in 1990. We offer a transformative educational experience, fostering holistic development, nurturing innovation and providing world-class facilities to ensure an enriching journey for our students.</a:t>
                </a:r>
              </a:p>
            </p:txBody>
          </p:sp>
        </p:grp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410" y="3069000"/>
            <a:ext cx="3188043" cy="1239884"/>
          </a:xfrm>
          <a:prstGeom prst="rect">
            <a:avLst/>
          </a:prstGeom>
        </p:spPr>
      </p:pic>
      <p:grpSp>
        <p:nvGrpSpPr>
          <p:cNvPr id="20" name="Group 19"/>
          <p:cNvGrpSpPr/>
          <p:nvPr/>
        </p:nvGrpSpPr>
        <p:grpSpPr>
          <a:xfrm>
            <a:off x="122050" y="1474470"/>
            <a:ext cx="2209165" cy="3067050"/>
            <a:chOff x="230" y="2322"/>
            <a:chExt cx="3479" cy="4830"/>
          </a:xfrm>
        </p:grpSpPr>
        <p:sp>
          <p:nvSpPr>
            <p:cNvPr id="21" name="Rectangle"/>
            <p:cNvSpPr/>
            <p:nvPr/>
          </p:nvSpPr>
          <p:spPr>
            <a:xfrm flipH="1">
              <a:off x="1099" y="2322"/>
              <a:ext cx="2611" cy="2465"/>
            </a:xfrm>
            <a:prstGeom prst="rect">
              <a:avLst/>
            </a:prstGeom>
            <a:solidFill>
              <a:schemeClr val="bg1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/>
            </a:p>
          </p:txBody>
        </p:sp>
        <p:sp>
          <p:nvSpPr>
            <p:cNvPr id="22" name="Rectangle"/>
            <p:cNvSpPr/>
            <p:nvPr/>
          </p:nvSpPr>
          <p:spPr>
            <a:xfrm flipH="1">
              <a:off x="230" y="2624"/>
              <a:ext cx="3192" cy="4529"/>
            </a:xfrm>
            <a:prstGeom prst="rect">
              <a:avLst/>
            </a:prstGeom>
            <a:solidFill>
              <a:srgbClr val="585858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 dirty="0"/>
            </a:p>
          </p:txBody>
        </p:sp>
        <p:pic>
          <p:nvPicPr>
            <p:cNvPr id="23" name="Image" descr="Image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87" y="3715"/>
              <a:ext cx="1683" cy="1805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</p:grpSp>
      <p:sp>
        <p:nvSpPr>
          <p:cNvPr id="4" name="TextBox 3"/>
          <p:cNvSpPr txBox="1"/>
          <p:nvPr/>
        </p:nvSpPr>
        <p:spPr>
          <a:xfrm>
            <a:off x="336000" y="3643668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</a:t>
            </a:r>
            <a:r>
              <a:rPr lang="en-US" dirty="0" err="1">
                <a:solidFill>
                  <a:schemeClr val="bg1"/>
                </a:solidFill>
              </a:rPr>
              <a:t>Dept</a:t>
            </a:r>
            <a:r>
              <a:rPr lang="en-US" dirty="0">
                <a:solidFill>
                  <a:schemeClr val="bg1"/>
                </a:solidFill>
              </a:rPr>
              <a:t> of ECE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9AFF89-951C-1486-CD38-1E257809EF2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1048" y="0"/>
            <a:ext cx="940952" cy="940952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4432" y="2386185"/>
            <a:ext cx="9081568" cy="4493761"/>
          </a:xfrm>
          <a:prstGeom prst="rect">
            <a:avLst/>
          </a:prstGeom>
        </p:spPr>
      </p:pic>
      <p:sp>
        <p:nvSpPr>
          <p:cNvPr id="5" name="Rectangle"/>
          <p:cNvSpPr/>
          <p:nvPr/>
        </p:nvSpPr>
        <p:spPr>
          <a:xfrm flipH="1">
            <a:off x="-24000" y="-2"/>
            <a:ext cx="2469463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200" baseline="-25000"/>
          </a:p>
        </p:txBody>
      </p:sp>
      <p:sp>
        <p:nvSpPr>
          <p:cNvPr id="8" name="Rectangle"/>
          <p:cNvSpPr/>
          <p:nvPr/>
        </p:nvSpPr>
        <p:spPr>
          <a:xfrm flipH="1">
            <a:off x="11496000" y="1"/>
            <a:ext cx="257907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3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300"/>
          </a:p>
        </p:txBody>
      </p:sp>
      <p:grpSp>
        <p:nvGrpSpPr>
          <p:cNvPr id="40" name="Group 39"/>
          <p:cNvGrpSpPr/>
          <p:nvPr/>
        </p:nvGrpSpPr>
        <p:grpSpPr>
          <a:xfrm>
            <a:off x="4296410" y="1269366"/>
            <a:ext cx="4349750" cy="897255"/>
            <a:chOff x="4260" y="1285"/>
            <a:chExt cx="6850" cy="1413"/>
          </a:xfrm>
        </p:grpSpPr>
        <p:sp>
          <p:nvSpPr>
            <p:cNvPr id="10" name="Content Placeholder 2"/>
            <p:cNvSpPr txBox="1"/>
            <p:nvPr/>
          </p:nvSpPr>
          <p:spPr>
            <a:xfrm>
              <a:off x="4261" y="1285"/>
              <a:ext cx="5705" cy="539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400" dirty="0">
                  <a:latin typeface="Futura-Bold" charset="0"/>
                  <a:cs typeface="Futura-Bold" charset="0"/>
                </a:rPr>
                <a:t>11 Institutions, Infinite Possibilities</a:t>
              </a:r>
            </a:p>
          </p:txBody>
        </p:sp>
        <p:grpSp>
          <p:nvGrpSpPr>
            <p:cNvPr id="39" name="Group 38"/>
            <p:cNvGrpSpPr/>
            <p:nvPr/>
          </p:nvGrpSpPr>
          <p:grpSpPr>
            <a:xfrm>
              <a:off x="4260" y="1823"/>
              <a:ext cx="6850" cy="875"/>
              <a:chOff x="4260" y="1823"/>
              <a:chExt cx="6850" cy="875"/>
            </a:xfrm>
          </p:grpSpPr>
          <p:sp>
            <p:nvSpPr>
              <p:cNvPr id="2" name="VISION"/>
              <p:cNvSpPr/>
              <p:nvPr/>
            </p:nvSpPr>
            <p:spPr>
              <a:xfrm>
                <a:off x="4261" y="1823"/>
                <a:ext cx="6143" cy="875"/>
              </a:xfrm>
              <a:prstGeom prst="roundRect">
                <a:avLst>
                  <a:gd name="adj" fmla="val 23329"/>
                </a:avLst>
              </a:prstGeom>
              <a:gradFill rotWithShape="0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rgbClr val="F28E01">
                      <a:alpha val="26000"/>
                      <a:lumMod val="75000"/>
                      <a:lumOff val="25000"/>
                    </a:srgbClr>
                  </a:gs>
                </a:gsLst>
                <a:lin ang="16200000" scaled="0"/>
              </a:gradFill>
              <a:ln w="25400">
                <a:noFill/>
              </a:ln>
            </p:spPr>
            <p:txBody>
              <a:bodyPr lIns="50800" tIns="50800" rIns="50800" bIns="50800" anchor="ctr"/>
              <a:lstStyle/>
              <a:p>
                <a:pPr lvl="2">
                  <a:lnSpc>
                    <a:spcPct val="10000"/>
                  </a:lnSpc>
                  <a:defRPr sz="3400">
                    <a:solidFill>
                      <a:srgbClr val="FFFFFF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pPr>
                <a:r>
                  <a:rPr lang="en-US" sz="3200" dirty="0"/>
                  <a:t>                 </a:t>
                </a:r>
              </a:p>
            </p:txBody>
          </p:sp>
          <p:sp>
            <p:nvSpPr>
              <p:cNvPr id="15" name="Text Box 14"/>
              <p:cNvSpPr txBox="1"/>
              <p:nvPr/>
            </p:nvSpPr>
            <p:spPr>
              <a:xfrm>
                <a:off x="4260" y="2031"/>
                <a:ext cx="6850" cy="4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lnSpc>
                    <a:spcPct val="10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300" dirty="0">
                    <a:latin typeface="Futura Cyrillic Book" panose="020B0502020204020303" charset="0"/>
                    <a:cs typeface="Futura Cyrillic Book" panose="020B0502020204020303" charset="0"/>
                    <a:sym typeface="+mn-ea"/>
                  </a:rPr>
                  <a:t>We provide 100+ programs across 50 academic streams.</a:t>
                </a:r>
                <a:endParaRPr lang="en-US" sz="1300"/>
              </a:p>
            </p:txBody>
          </p:sp>
        </p:grpSp>
      </p:grpSp>
      <p:grpSp>
        <p:nvGrpSpPr>
          <p:cNvPr id="33" name="Group 32"/>
          <p:cNvGrpSpPr/>
          <p:nvPr/>
        </p:nvGrpSpPr>
        <p:grpSpPr>
          <a:xfrm>
            <a:off x="122050" y="1474470"/>
            <a:ext cx="2209165" cy="3067050"/>
            <a:chOff x="230" y="2322"/>
            <a:chExt cx="3479" cy="4830"/>
          </a:xfrm>
        </p:grpSpPr>
        <p:sp>
          <p:nvSpPr>
            <p:cNvPr id="34" name="Rectangle"/>
            <p:cNvSpPr/>
            <p:nvPr/>
          </p:nvSpPr>
          <p:spPr>
            <a:xfrm flipH="1">
              <a:off x="1099" y="2322"/>
              <a:ext cx="2611" cy="2465"/>
            </a:xfrm>
            <a:prstGeom prst="rect">
              <a:avLst/>
            </a:prstGeom>
            <a:solidFill>
              <a:schemeClr val="bg1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/>
            </a:p>
          </p:txBody>
        </p:sp>
        <p:sp>
          <p:nvSpPr>
            <p:cNvPr id="35" name="Rectangle"/>
            <p:cNvSpPr/>
            <p:nvPr/>
          </p:nvSpPr>
          <p:spPr>
            <a:xfrm flipH="1">
              <a:off x="230" y="2624"/>
              <a:ext cx="3192" cy="4529"/>
            </a:xfrm>
            <a:prstGeom prst="rect">
              <a:avLst/>
            </a:prstGeom>
            <a:solidFill>
              <a:srgbClr val="585858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 dirty="0"/>
            </a:p>
          </p:txBody>
        </p:sp>
        <p:pic>
          <p:nvPicPr>
            <p:cNvPr id="36" name="Image" descr="Imag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7" y="3715"/>
              <a:ext cx="1683" cy="1805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</p:grpSp>
      <p:sp>
        <p:nvSpPr>
          <p:cNvPr id="14" name="TextBox 13"/>
          <p:cNvSpPr txBox="1"/>
          <p:nvPr/>
        </p:nvSpPr>
        <p:spPr>
          <a:xfrm>
            <a:off x="336000" y="3643668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</a:t>
            </a:r>
            <a:r>
              <a:rPr lang="en-US" dirty="0" err="1">
                <a:solidFill>
                  <a:schemeClr val="bg1"/>
                </a:solidFill>
              </a:rPr>
              <a:t>Dept</a:t>
            </a:r>
            <a:r>
              <a:rPr lang="en-US" dirty="0">
                <a:solidFill>
                  <a:schemeClr val="bg1"/>
                </a:solidFill>
              </a:rPr>
              <a:t> of ECE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94C743-3E00-5C20-1FC9-DBE98CC33C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1048" y="0"/>
            <a:ext cx="940952" cy="94095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34358F-D75E-745D-F5A6-ABE4850570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">
            <a:extLst>
              <a:ext uri="{FF2B5EF4-FFF2-40B4-BE49-F238E27FC236}">
                <a16:creationId xmlns:a16="http://schemas.microsoft.com/office/drawing/2014/main" id="{176232F3-B56A-C480-C815-F2B5D399018F}"/>
              </a:ext>
            </a:extLst>
          </p:cNvPr>
          <p:cNvSpPr/>
          <p:nvPr/>
        </p:nvSpPr>
        <p:spPr>
          <a:xfrm flipH="1">
            <a:off x="-24000" y="-2"/>
            <a:ext cx="2469463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200" baseline="-25000"/>
          </a:p>
        </p:txBody>
      </p:sp>
      <p:sp>
        <p:nvSpPr>
          <p:cNvPr id="8" name="Rectangle">
            <a:extLst>
              <a:ext uri="{FF2B5EF4-FFF2-40B4-BE49-F238E27FC236}">
                <a16:creationId xmlns:a16="http://schemas.microsoft.com/office/drawing/2014/main" id="{E83712CA-C1A0-C36E-C4A6-37A3E8087051}"/>
              </a:ext>
            </a:extLst>
          </p:cNvPr>
          <p:cNvSpPr/>
          <p:nvPr/>
        </p:nvSpPr>
        <p:spPr>
          <a:xfrm flipH="1">
            <a:off x="11496000" y="1"/>
            <a:ext cx="257907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3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30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996A926-883A-B3C1-CB37-131D5A3BA896}"/>
              </a:ext>
            </a:extLst>
          </p:cNvPr>
          <p:cNvGrpSpPr/>
          <p:nvPr/>
        </p:nvGrpSpPr>
        <p:grpSpPr>
          <a:xfrm>
            <a:off x="122050" y="1474470"/>
            <a:ext cx="2209165" cy="3067050"/>
            <a:chOff x="230" y="2322"/>
            <a:chExt cx="3479" cy="4830"/>
          </a:xfrm>
        </p:grpSpPr>
        <p:sp>
          <p:nvSpPr>
            <p:cNvPr id="21" name="Rectangle">
              <a:extLst>
                <a:ext uri="{FF2B5EF4-FFF2-40B4-BE49-F238E27FC236}">
                  <a16:creationId xmlns:a16="http://schemas.microsoft.com/office/drawing/2014/main" id="{2A664B2E-88B6-9BCF-FB66-C84687FEC98D}"/>
                </a:ext>
              </a:extLst>
            </p:cNvPr>
            <p:cNvSpPr/>
            <p:nvPr/>
          </p:nvSpPr>
          <p:spPr>
            <a:xfrm flipH="1">
              <a:off x="1099" y="2322"/>
              <a:ext cx="2611" cy="2465"/>
            </a:xfrm>
            <a:prstGeom prst="rect">
              <a:avLst/>
            </a:prstGeom>
            <a:solidFill>
              <a:schemeClr val="bg1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/>
            </a:p>
          </p:txBody>
        </p:sp>
        <p:sp>
          <p:nvSpPr>
            <p:cNvPr id="22" name="Rectangle">
              <a:extLst>
                <a:ext uri="{FF2B5EF4-FFF2-40B4-BE49-F238E27FC236}">
                  <a16:creationId xmlns:a16="http://schemas.microsoft.com/office/drawing/2014/main" id="{D3AC2993-68CA-3170-621C-E3BC3704C20F}"/>
                </a:ext>
              </a:extLst>
            </p:cNvPr>
            <p:cNvSpPr/>
            <p:nvPr/>
          </p:nvSpPr>
          <p:spPr>
            <a:xfrm flipH="1">
              <a:off x="230" y="2624"/>
              <a:ext cx="3192" cy="4529"/>
            </a:xfrm>
            <a:prstGeom prst="rect">
              <a:avLst/>
            </a:prstGeom>
            <a:solidFill>
              <a:srgbClr val="585858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 dirty="0"/>
            </a:p>
          </p:txBody>
        </p:sp>
        <p:pic>
          <p:nvPicPr>
            <p:cNvPr id="23" name="Image" descr="Image">
              <a:extLst>
                <a:ext uri="{FF2B5EF4-FFF2-40B4-BE49-F238E27FC236}">
                  <a16:creationId xmlns:a16="http://schemas.microsoft.com/office/drawing/2014/main" id="{CCBA46E1-1831-D2CB-1426-689993AF63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7" y="3715"/>
              <a:ext cx="1683" cy="1805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C452029F-B885-118B-7366-67E56B9E499C}"/>
              </a:ext>
            </a:extLst>
          </p:cNvPr>
          <p:cNvSpPr txBox="1"/>
          <p:nvPr/>
        </p:nvSpPr>
        <p:spPr>
          <a:xfrm>
            <a:off x="336000" y="3643668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</a:t>
            </a:r>
            <a:r>
              <a:rPr lang="en-US" dirty="0" err="1">
                <a:solidFill>
                  <a:schemeClr val="bg1"/>
                </a:solidFill>
              </a:rPr>
              <a:t>Dept</a:t>
            </a:r>
            <a:r>
              <a:rPr lang="en-US" dirty="0">
                <a:solidFill>
                  <a:schemeClr val="bg1"/>
                </a:solidFill>
              </a:rPr>
              <a:t> of ECE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0ABE902-8E3D-DDD1-77A4-E0361DFE592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1048" y="0"/>
            <a:ext cx="940952" cy="940952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E8B47E00-3D4F-10D5-2630-895DC01578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0414" y="365125"/>
            <a:ext cx="8663385" cy="1325563"/>
          </a:xfrm>
        </p:spPr>
        <p:txBody>
          <a:bodyPr>
            <a:normAutofit/>
          </a:bodyPr>
          <a:lstStyle/>
          <a:p>
            <a:endParaRPr lang="en-US" sz="6600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28E19A7-9542-223D-D8AE-439A01A212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33864" y="1825625"/>
            <a:ext cx="8519935" cy="4351338"/>
          </a:xfrm>
        </p:spPr>
        <p:txBody>
          <a:bodyPr/>
          <a:lstStyle/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31813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E1C15A-3B19-232A-391A-BB3AB8485A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Rahul Slides</a:t>
            </a:r>
          </a:p>
        </p:txBody>
      </p:sp>
    </p:spTree>
    <p:extLst>
      <p:ext uri="{BB962C8B-B14F-4D97-AF65-F5344CB8AC3E}">
        <p14:creationId xmlns:p14="http://schemas.microsoft.com/office/powerpoint/2010/main" val="1810956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977955-1150-DD46-9AAF-CE52593B8E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">
            <a:extLst>
              <a:ext uri="{FF2B5EF4-FFF2-40B4-BE49-F238E27FC236}">
                <a16:creationId xmlns:a16="http://schemas.microsoft.com/office/drawing/2014/main" id="{7EB21942-5F67-DA7A-C78D-4443BEE32147}"/>
              </a:ext>
            </a:extLst>
          </p:cNvPr>
          <p:cNvSpPr/>
          <p:nvPr/>
        </p:nvSpPr>
        <p:spPr>
          <a:xfrm flipH="1">
            <a:off x="-24000" y="-2"/>
            <a:ext cx="2469463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200" baseline="-25000"/>
          </a:p>
        </p:txBody>
      </p:sp>
      <p:sp>
        <p:nvSpPr>
          <p:cNvPr id="8" name="Rectangle">
            <a:extLst>
              <a:ext uri="{FF2B5EF4-FFF2-40B4-BE49-F238E27FC236}">
                <a16:creationId xmlns:a16="http://schemas.microsoft.com/office/drawing/2014/main" id="{177DBFBE-7D81-CC46-E3E4-52B63790F454}"/>
              </a:ext>
            </a:extLst>
          </p:cNvPr>
          <p:cNvSpPr/>
          <p:nvPr/>
        </p:nvSpPr>
        <p:spPr>
          <a:xfrm flipH="1">
            <a:off x="11496000" y="1"/>
            <a:ext cx="257907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3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30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644ADBC-03A0-2BAE-50CB-6F4C48289B6C}"/>
              </a:ext>
            </a:extLst>
          </p:cNvPr>
          <p:cNvGrpSpPr/>
          <p:nvPr/>
        </p:nvGrpSpPr>
        <p:grpSpPr>
          <a:xfrm>
            <a:off x="122050" y="1474470"/>
            <a:ext cx="2209165" cy="3067050"/>
            <a:chOff x="230" y="2322"/>
            <a:chExt cx="3479" cy="4830"/>
          </a:xfrm>
        </p:grpSpPr>
        <p:sp>
          <p:nvSpPr>
            <p:cNvPr id="21" name="Rectangle">
              <a:extLst>
                <a:ext uri="{FF2B5EF4-FFF2-40B4-BE49-F238E27FC236}">
                  <a16:creationId xmlns:a16="http://schemas.microsoft.com/office/drawing/2014/main" id="{601EB158-9D9D-9661-227E-1E43461D8CFA}"/>
                </a:ext>
              </a:extLst>
            </p:cNvPr>
            <p:cNvSpPr/>
            <p:nvPr/>
          </p:nvSpPr>
          <p:spPr>
            <a:xfrm flipH="1">
              <a:off x="1099" y="2322"/>
              <a:ext cx="2611" cy="2465"/>
            </a:xfrm>
            <a:prstGeom prst="rect">
              <a:avLst/>
            </a:prstGeom>
            <a:solidFill>
              <a:schemeClr val="bg1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/>
            </a:p>
          </p:txBody>
        </p:sp>
        <p:sp>
          <p:nvSpPr>
            <p:cNvPr id="22" name="Rectangle">
              <a:extLst>
                <a:ext uri="{FF2B5EF4-FFF2-40B4-BE49-F238E27FC236}">
                  <a16:creationId xmlns:a16="http://schemas.microsoft.com/office/drawing/2014/main" id="{53FD52F9-A2F6-C243-F572-2A2DD931F2C0}"/>
                </a:ext>
              </a:extLst>
            </p:cNvPr>
            <p:cNvSpPr/>
            <p:nvPr/>
          </p:nvSpPr>
          <p:spPr>
            <a:xfrm flipH="1">
              <a:off x="230" y="2624"/>
              <a:ext cx="3192" cy="4529"/>
            </a:xfrm>
            <a:prstGeom prst="rect">
              <a:avLst/>
            </a:prstGeom>
            <a:solidFill>
              <a:srgbClr val="585858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 dirty="0"/>
            </a:p>
          </p:txBody>
        </p:sp>
        <p:pic>
          <p:nvPicPr>
            <p:cNvPr id="23" name="Image" descr="Image">
              <a:extLst>
                <a:ext uri="{FF2B5EF4-FFF2-40B4-BE49-F238E27FC236}">
                  <a16:creationId xmlns:a16="http://schemas.microsoft.com/office/drawing/2014/main" id="{FFE4DAD2-2F6C-16D3-3D2A-27BF166AA11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7" y="3715"/>
              <a:ext cx="1683" cy="1805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E698AF98-8268-DA71-7B23-B7A0BCE008EF}"/>
              </a:ext>
            </a:extLst>
          </p:cNvPr>
          <p:cNvSpPr txBox="1"/>
          <p:nvPr/>
        </p:nvSpPr>
        <p:spPr>
          <a:xfrm>
            <a:off x="336000" y="3643668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</a:t>
            </a:r>
            <a:r>
              <a:rPr lang="en-US" dirty="0" err="1">
                <a:solidFill>
                  <a:schemeClr val="bg1"/>
                </a:solidFill>
              </a:rPr>
              <a:t>Dept</a:t>
            </a:r>
            <a:r>
              <a:rPr lang="en-US" dirty="0">
                <a:solidFill>
                  <a:schemeClr val="bg1"/>
                </a:solidFill>
              </a:rPr>
              <a:t> of ECE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62C2533-8A49-EEC4-D7FA-184E34B9DC9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1048" y="0"/>
            <a:ext cx="940952" cy="940952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2D9A971A-C240-E43C-7E95-F8C18EF725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0414" y="365125"/>
            <a:ext cx="8663385" cy="1325563"/>
          </a:xfrm>
        </p:spPr>
        <p:txBody>
          <a:bodyPr>
            <a:normAutofit/>
          </a:bodyPr>
          <a:lstStyle/>
          <a:p>
            <a:r>
              <a:rPr lang="en-GB" sz="32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Overview of Pulp &amp; Paper Industry Waste</a:t>
            </a:r>
            <a:endParaRPr lang="en-US" sz="6600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B97949B1-E8F5-AFEB-0774-6B65C45369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33864" y="1825625"/>
            <a:ext cx="8519935" cy="4351338"/>
          </a:xfrm>
        </p:spPr>
        <p:txBody>
          <a:bodyPr/>
          <a:lstStyle/>
          <a:p>
            <a:pPr>
              <a:lnSpc>
                <a:spcPct val="115000"/>
              </a:lnSpc>
              <a:spcBef>
                <a:spcPts val="1200"/>
              </a:spcBef>
              <a:spcAft>
                <a:spcPts val="200"/>
              </a:spcAft>
            </a:pPr>
            <a:r>
              <a:rPr lang="en-GB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Types of Waste Generated</a:t>
            </a:r>
            <a:endParaRPr lang="en-US" sz="1800" b="1" dirty="0">
              <a:solidFill>
                <a:srgbClr val="6666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15000"/>
              </a:lnSpc>
              <a:spcBef>
                <a:spcPts val="1200"/>
              </a:spcBef>
              <a:spcAft>
                <a:spcPts val="200"/>
              </a:spcAft>
            </a:pPr>
            <a:r>
              <a:rPr lang="en-GB" sz="1800" b="1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Wastewater</a:t>
            </a:r>
            <a:r>
              <a:rPr lang="en-GB" sz="1800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: Washing, pulping, bleaching.</a:t>
            </a:r>
            <a:endParaRPr lang="en-US" sz="1800" dirty="0"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lvl="1">
              <a:lnSpc>
                <a:spcPct val="115000"/>
              </a:lnSpc>
              <a:spcBef>
                <a:spcPts val="1200"/>
              </a:spcBef>
              <a:spcAft>
                <a:spcPts val="200"/>
              </a:spcAft>
            </a:pPr>
            <a:r>
              <a:rPr lang="en-GB" sz="1800" b="1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Solid Waste</a:t>
            </a:r>
            <a:r>
              <a:rPr lang="en-GB" sz="1800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: Handling, screening, sludge.</a:t>
            </a:r>
            <a:endParaRPr lang="en-US" sz="1800" dirty="0"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lvl="1">
              <a:lnSpc>
                <a:spcPct val="115000"/>
              </a:lnSpc>
              <a:spcBef>
                <a:spcPts val="1200"/>
              </a:spcBef>
              <a:spcAft>
                <a:spcPts val="200"/>
              </a:spcAft>
            </a:pPr>
            <a:r>
              <a:rPr lang="en-GB" sz="1800" b="1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Air Emissions</a:t>
            </a:r>
            <a:r>
              <a:rPr lang="en-GB" sz="1800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: </a:t>
            </a:r>
            <a:r>
              <a:rPr lang="en-GB" sz="1800" u="none" strike="noStrike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Sulfur</a:t>
            </a:r>
            <a:r>
              <a:rPr lang="en-GB" sz="1800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, SO₂, NOx.</a:t>
            </a:r>
            <a:endParaRPr lang="en-US" sz="1800" u="none" strike="noStrike" dirty="0"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Bef>
                <a:spcPts val="1200"/>
              </a:spcBef>
              <a:spcAft>
                <a:spcPts val="200"/>
              </a:spcAft>
            </a:pPr>
            <a:r>
              <a:rPr lang="en-GB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Environmental Impact</a:t>
            </a:r>
            <a:endParaRPr lang="en-US" sz="1800" b="1" dirty="0">
              <a:solidFill>
                <a:srgbClr val="6666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15000"/>
              </a:lnSpc>
              <a:spcBef>
                <a:spcPts val="1200"/>
              </a:spcBef>
              <a:spcAft>
                <a:spcPts val="200"/>
              </a:spcAft>
            </a:pPr>
            <a:r>
              <a:rPr lang="en-GB" sz="1800" b="1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Water</a:t>
            </a:r>
            <a:r>
              <a:rPr lang="en-GB" sz="1800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: Pollution.</a:t>
            </a:r>
            <a:endParaRPr lang="en-US" sz="1800" dirty="0"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lvl="1">
              <a:lnSpc>
                <a:spcPct val="115000"/>
              </a:lnSpc>
              <a:spcBef>
                <a:spcPts val="1200"/>
              </a:spcBef>
              <a:spcAft>
                <a:spcPts val="200"/>
              </a:spcAft>
            </a:pPr>
            <a:r>
              <a:rPr lang="en-GB" sz="1800" b="1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Soil</a:t>
            </a:r>
            <a:r>
              <a:rPr lang="en-GB" sz="1800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: Contamination.</a:t>
            </a:r>
            <a:endParaRPr lang="en-US" sz="1800" dirty="0"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lvl="1">
              <a:lnSpc>
                <a:spcPct val="115000"/>
              </a:lnSpc>
              <a:spcBef>
                <a:spcPts val="1200"/>
              </a:spcBef>
              <a:spcAft>
                <a:spcPts val="200"/>
              </a:spcAft>
            </a:pPr>
            <a:r>
              <a:rPr lang="en-GB" sz="1800" b="1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Air</a:t>
            </a:r>
            <a:r>
              <a:rPr lang="en-GB" sz="1800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: Degradation.</a:t>
            </a:r>
            <a:endParaRPr lang="en-US" sz="1800" u="none" strike="noStrike" dirty="0"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18930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BA647B-541E-2B67-1DA9-BC47A311A3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">
            <a:extLst>
              <a:ext uri="{FF2B5EF4-FFF2-40B4-BE49-F238E27FC236}">
                <a16:creationId xmlns:a16="http://schemas.microsoft.com/office/drawing/2014/main" id="{9299A762-606B-7BD1-598B-C49240721C83}"/>
              </a:ext>
            </a:extLst>
          </p:cNvPr>
          <p:cNvSpPr/>
          <p:nvPr/>
        </p:nvSpPr>
        <p:spPr>
          <a:xfrm flipH="1">
            <a:off x="-24000" y="-2"/>
            <a:ext cx="2469463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200" baseline="-25000"/>
          </a:p>
        </p:txBody>
      </p:sp>
      <p:sp>
        <p:nvSpPr>
          <p:cNvPr id="8" name="Rectangle">
            <a:extLst>
              <a:ext uri="{FF2B5EF4-FFF2-40B4-BE49-F238E27FC236}">
                <a16:creationId xmlns:a16="http://schemas.microsoft.com/office/drawing/2014/main" id="{F1959324-D1F7-750A-49DE-1847AAFBC1E5}"/>
              </a:ext>
            </a:extLst>
          </p:cNvPr>
          <p:cNvSpPr/>
          <p:nvPr/>
        </p:nvSpPr>
        <p:spPr>
          <a:xfrm flipH="1">
            <a:off x="11496000" y="1"/>
            <a:ext cx="257907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3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30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034D9CA-AA29-22D0-F27B-F2F63C78021E}"/>
              </a:ext>
            </a:extLst>
          </p:cNvPr>
          <p:cNvGrpSpPr/>
          <p:nvPr/>
        </p:nvGrpSpPr>
        <p:grpSpPr>
          <a:xfrm>
            <a:off x="122050" y="1474470"/>
            <a:ext cx="2209165" cy="3067050"/>
            <a:chOff x="230" y="2322"/>
            <a:chExt cx="3479" cy="4830"/>
          </a:xfrm>
        </p:grpSpPr>
        <p:sp>
          <p:nvSpPr>
            <p:cNvPr id="21" name="Rectangle">
              <a:extLst>
                <a:ext uri="{FF2B5EF4-FFF2-40B4-BE49-F238E27FC236}">
                  <a16:creationId xmlns:a16="http://schemas.microsoft.com/office/drawing/2014/main" id="{E66B31F0-80AF-F2F7-3EDE-5551B1E9E21A}"/>
                </a:ext>
              </a:extLst>
            </p:cNvPr>
            <p:cNvSpPr/>
            <p:nvPr/>
          </p:nvSpPr>
          <p:spPr>
            <a:xfrm flipH="1">
              <a:off x="1099" y="2322"/>
              <a:ext cx="2611" cy="2465"/>
            </a:xfrm>
            <a:prstGeom prst="rect">
              <a:avLst/>
            </a:prstGeom>
            <a:solidFill>
              <a:schemeClr val="bg1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/>
            </a:p>
          </p:txBody>
        </p:sp>
        <p:sp>
          <p:nvSpPr>
            <p:cNvPr id="22" name="Rectangle">
              <a:extLst>
                <a:ext uri="{FF2B5EF4-FFF2-40B4-BE49-F238E27FC236}">
                  <a16:creationId xmlns:a16="http://schemas.microsoft.com/office/drawing/2014/main" id="{AA4D4536-CA16-A80A-8EAA-5ED9F6D81DCC}"/>
                </a:ext>
              </a:extLst>
            </p:cNvPr>
            <p:cNvSpPr/>
            <p:nvPr/>
          </p:nvSpPr>
          <p:spPr>
            <a:xfrm flipH="1">
              <a:off x="230" y="2624"/>
              <a:ext cx="3192" cy="4529"/>
            </a:xfrm>
            <a:prstGeom prst="rect">
              <a:avLst/>
            </a:prstGeom>
            <a:solidFill>
              <a:srgbClr val="585858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 dirty="0"/>
            </a:p>
          </p:txBody>
        </p:sp>
        <p:pic>
          <p:nvPicPr>
            <p:cNvPr id="23" name="Image" descr="Image">
              <a:extLst>
                <a:ext uri="{FF2B5EF4-FFF2-40B4-BE49-F238E27FC236}">
                  <a16:creationId xmlns:a16="http://schemas.microsoft.com/office/drawing/2014/main" id="{4F33BF57-19E3-9242-6BF5-9CF9346B9E7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7" y="3715"/>
              <a:ext cx="1683" cy="1805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545E26BA-C7C0-5F86-36FA-4B3F34A55A12}"/>
              </a:ext>
            </a:extLst>
          </p:cNvPr>
          <p:cNvSpPr txBox="1"/>
          <p:nvPr/>
        </p:nvSpPr>
        <p:spPr>
          <a:xfrm>
            <a:off x="336000" y="3643668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</a:t>
            </a:r>
            <a:r>
              <a:rPr lang="en-US" dirty="0" err="1">
                <a:solidFill>
                  <a:schemeClr val="bg1"/>
                </a:solidFill>
              </a:rPr>
              <a:t>Dept</a:t>
            </a:r>
            <a:r>
              <a:rPr lang="en-US" dirty="0">
                <a:solidFill>
                  <a:schemeClr val="bg1"/>
                </a:solidFill>
              </a:rPr>
              <a:t> of ECE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1197DE5-8C22-4F40-E0B6-0D081843B60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1048" y="0"/>
            <a:ext cx="940952" cy="940952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DB9BCDFE-1A6F-ECF3-BD3C-C593ACD40A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0414" y="365125"/>
            <a:ext cx="8663385" cy="1325563"/>
          </a:xfrm>
        </p:spPr>
        <p:txBody>
          <a:bodyPr>
            <a:normAutofit/>
          </a:bodyPr>
          <a:lstStyle/>
          <a:p>
            <a:r>
              <a:rPr lang="en-GB" sz="32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Waste Audit Procedures</a:t>
            </a:r>
            <a:endParaRPr lang="en-US" sz="9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0C4622F-2291-F293-27DA-CA7EFFEBED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33864" y="1825625"/>
            <a:ext cx="8519935" cy="4351338"/>
          </a:xfrm>
        </p:spPr>
        <p:txBody>
          <a:bodyPr/>
          <a:lstStyle/>
          <a:p>
            <a:pPr marL="0" marR="0">
              <a:lnSpc>
                <a:spcPct val="115000"/>
              </a:lnSpc>
              <a:spcBef>
                <a:spcPts val="1200"/>
              </a:spcBef>
              <a:spcAft>
                <a:spcPts val="200"/>
              </a:spcAft>
            </a:pPr>
            <a:r>
              <a:rPr lang="en-GB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Wastewater Treatment Analysis</a:t>
            </a:r>
            <a:endParaRPr lang="en-US" sz="1800" b="1" dirty="0">
              <a:solidFill>
                <a:srgbClr val="6666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>
              <a:lnSpc>
                <a:spcPct val="115000"/>
              </a:lnSpc>
              <a:spcBef>
                <a:spcPts val="1200"/>
              </a:spcBef>
              <a:spcAft>
                <a:spcPts val="200"/>
              </a:spcAft>
            </a:pPr>
            <a:r>
              <a:rPr lang="en-GB" sz="1800" b="1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Primary</a:t>
            </a:r>
            <a:r>
              <a:rPr lang="en-GB" sz="1800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: Clarifiers.</a:t>
            </a:r>
            <a:endParaRPr lang="en-US" sz="1800" dirty="0"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457200" lvl="1">
              <a:lnSpc>
                <a:spcPct val="115000"/>
              </a:lnSpc>
              <a:spcBef>
                <a:spcPts val="1200"/>
              </a:spcBef>
              <a:spcAft>
                <a:spcPts val="200"/>
              </a:spcAft>
            </a:pPr>
            <a:r>
              <a:rPr lang="en-GB" sz="1800" b="1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Biological</a:t>
            </a:r>
            <a:r>
              <a:rPr lang="en-GB" sz="1800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: Aeration, sludge.</a:t>
            </a:r>
            <a:endParaRPr lang="en-US" sz="1800" dirty="0"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457200" lvl="1">
              <a:lnSpc>
                <a:spcPct val="115000"/>
              </a:lnSpc>
              <a:spcBef>
                <a:spcPts val="1200"/>
              </a:spcBef>
              <a:spcAft>
                <a:spcPts val="200"/>
              </a:spcAft>
            </a:pPr>
            <a:r>
              <a:rPr lang="en-GB" sz="1800" b="1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Segregation</a:t>
            </a:r>
            <a:r>
              <a:rPr lang="en-GB" sz="1800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: Targeted.</a:t>
            </a:r>
            <a:endParaRPr lang="en-US" sz="1800" u="none" strike="noStrike" dirty="0"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15000"/>
              </a:lnSpc>
              <a:spcBef>
                <a:spcPts val="1200"/>
              </a:spcBef>
              <a:spcAft>
                <a:spcPts val="200"/>
              </a:spcAft>
            </a:pPr>
            <a:r>
              <a:rPr lang="en-GB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Solid Waste Management</a:t>
            </a:r>
            <a:endParaRPr lang="en-US" sz="1800" b="1" dirty="0">
              <a:solidFill>
                <a:srgbClr val="6666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>
              <a:lnSpc>
                <a:spcPct val="115000"/>
              </a:lnSpc>
              <a:spcBef>
                <a:spcPts val="1200"/>
              </a:spcBef>
              <a:spcAft>
                <a:spcPts val="200"/>
              </a:spcAft>
            </a:pPr>
            <a:r>
              <a:rPr lang="en-GB" sz="1800" b="1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Reuse</a:t>
            </a:r>
            <a:r>
              <a:rPr lang="en-GB" sz="1800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: Recycling.</a:t>
            </a:r>
            <a:endParaRPr lang="en-US" sz="1800" dirty="0"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457200" lvl="1">
              <a:lnSpc>
                <a:spcPct val="115000"/>
              </a:lnSpc>
              <a:spcBef>
                <a:spcPts val="1200"/>
              </a:spcBef>
              <a:spcAft>
                <a:spcPts val="200"/>
              </a:spcAft>
            </a:pPr>
            <a:r>
              <a:rPr lang="en-GB" sz="1800" b="1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Sludge</a:t>
            </a:r>
            <a:r>
              <a:rPr lang="en-GB" sz="1800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: Dewatering.</a:t>
            </a:r>
            <a:endParaRPr lang="en-US" sz="1800" u="none" strike="noStrike" dirty="0"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04100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012206-76A5-1318-662E-5B48804F07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">
            <a:extLst>
              <a:ext uri="{FF2B5EF4-FFF2-40B4-BE49-F238E27FC236}">
                <a16:creationId xmlns:a16="http://schemas.microsoft.com/office/drawing/2014/main" id="{481BB3F3-4C0C-22BD-D2C0-7A7AD61A5449}"/>
              </a:ext>
            </a:extLst>
          </p:cNvPr>
          <p:cNvSpPr/>
          <p:nvPr/>
        </p:nvSpPr>
        <p:spPr>
          <a:xfrm flipH="1">
            <a:off x="-24000" y="-2"/>
            <a:ext cx="2469463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200" baseline="-25000"/>
          </a:p>
        </p:txBody>
      </p:sp>
      <p:sp>
        <p:nvSpPr>
          <p:cNvPr id="8" name="Rectangle">
            <a:extLst>
              <a:ext uri="{FF2B5EF4-FFF2-40B4-BE49-F238E27FC236}">
                <a16:creationId xmlns:a16="http://schemas.microsoft.com/office/drawing/2014/main" id="{B585D02E-B222-5720-EFE7-9C401DB620C3}"/>
              </a:ext>
            </a:extLst>
          </p:cNvPr>
          <p:cNvSpPr/>
          <p:nvPr/>
        </p:nvSpPr>
        <p:spPr>
          <a:xfrm flipH="1">
            <a:off x="11496000" y="1"/>
            <a:ext cx="257907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3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30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497DE1A-5DD7-608E-64FA-E7D5B624F514}"/>
              </a:ext>
            </a:extLst>
          </p:cNvPr>
          <p:cNvGrpSpPr/>
          <p:nvPr/>
        </p:nvGrpSpPr>
        <p:grpSpPr>
          <a:xfrm>
            <a:off x="122050" y="1474470"/>
            <a:ext cx="2209165" cy="3067050"/>
            <a:chOff x="230" y="2322"/>
            <a:chExt cx="3479" cy="4830"/>
          </a:xfrm>
        </p:grpSpPr>
        <p:sp>
          <p:nvSpPr>
            <p:cNvPr id="21" name="Rectangle">
              <a:extLst>
                <a:ext uri="{FF2B5EF4-FFF2-40B4-BE49-F238E27FC236}">
                  <a16:creationId xmlns:a16="http://schemas.microsoft.com/office/drawing/2014/main" id="{D15EE032-CACE-4923-32B9-5F24D664CF76}"/>
                </a:ext>
              </a:extLst>
            </p:cNvPr>
            <p:cNvSpPr/>
            <p:nvPr/>
          </p:nvSpPr>
          <p:spPr>
            <a:xfrm flipH="1">
              <a:off x="1099" y="2322"/>
              <a:ext cx="2611" cy="2465"/>
            </a:xfrm>
            <a:prstGeom prst="rect">
              <a:avLst/>
            </a:prstGeom>
            <a:solidFill>
              <a:schemeClr val="bg1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/>
            </a:p>
          </p:txBody>
        </p:sp>
        <p:sp>
          <p:nvSpPr>
            <p:cNvPr id="22" name="Rectangle">
              <a:extLst>
                <a:ext uri="{FF2B5EF4-FFF2-40B4-BE49-F238E27FC236}">
                  <a16:creationId xmlns:a16="http://schemas.microsoft.com/office/drawing/2014/main" id="{763E3553-7C07-AF79-4154-28C8FE6D4EAC}"/>
                </a:ext>
              </a:extLst>
            </p:cNvPr>
            <p:cNvSpPr/>
            <p:nvPr/>
          </p:nvSpPr>
          <p:spPr>
            <a:xfrm flipH="1">
              <a:off x="230" y="2624"/>
              <a:ext cx="3192" cy="4529"/>
            </a:xfrm>
            <a:prstGeom prst="rect">
              <a:avLst/>
            </a:prstGeom>
            <a:solidFill>
              <a:srgbClr val="585858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 dirty="0"/>
            </a:p>
          </p:txBody>
        </p:sp>
        <p:pic>
          <p:nvPicPr>
            <p:cNvPr id="23" name="Image" descr="Image">
              <a:extLst>
                <a:ext uri="{FF2B5EF4-FFF2-40B4-BE49-F238E27FC236}">
                  <a16:creationId xmlns:a16="http://schemas.microsoft.com/office/drawing/2014/main" id="{952B8127-0B67-BE2B-4250-8BBC23EA49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7" y="3715"/>
              <a:ext cx="1683" cy="1805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69856E23-1B3F-1293-597F-31778C3FD794}"/>
              </a:ext>
            </a:extLst>
          </p:cNvPr>
          <p:cNvSpPr txBox="1"/>
          <p:nvPr/>
        </p:nvSpPr>
        <p:spPr>
          <a:xfrm>
            <a:off x="336000" y="3643668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</a:t>
            </a:r>
            <a:r>
              <a:rPr lang="en-US" dirty="0" err="1">
                <a:solidFill>
                  <a:schemeClr val="bg1"/>
                </a:solidFill>
              </a:rPr>
              <a:t>Dept</a:t>
            </a:r>
            <a:r>
              <a:rPr lang="en-US" dirty="0">
                <a:solidFill>
                  <a:schemeClr val="bg1"/>
                </a:solidFill>
              </a:rPr>
              <a:t> of ECE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06BEA40-2688-8788-ECEA-7C5F5AFB08E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1048" y="0"/>
            <a:ext cx="940952" cy="940952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FC212B0E-583E-DB9B-2103-C0494239D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0414" y="365125"/>
            <a:ext cx="8663385" cy="1325563"/>
          </a:xfrm>
        </p:spPr>
        <p:txBody>
          <a:bodyPr>
            <a:normAutofit/>
          </a:bodyPr>
          <a:lstStyle/>
          <a:p>
            <a:r>
              <a:rPr lang="en-GB" sz="32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Pollution Prevention Opportunities</a:t>
            </a:r>
            <a:endParaRPr lang="en-US" sz="19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385D9BC-7D4D-888F-D4EB-6F5DEAFD44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33864" y="1825625"/>
            <a:ext cx="8519935" cy="4351338"/>
          </a:xfrm>
        </p:spPr>
        <p:txBody>
          <a:bodyPr>
            <a:normAutofit/>
          </a:bodyPr>
          <a:lstStyle/>
          <a:p>
            <a:pPr marL="0" marR="0">
              <a:lnSpc>
                <a:spcPct val="115000"/>
              </a:lnSpc>
              <a:spcBef>
                <a:spcPts val="1200"/>
              </a:spcBef>
              <a:spcAft>
                <a:spcPts val="200"/>
              </a:spcAft>
            </a:pPr>
            <a:r>
              <a:rPr lang="en-GB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Process Optimization</a:t>
            </a:r>
            <a:endParaRPr lang="en-US" sz="1800" b="1" dirty="0">
              <a:solidFill>
                <a:srgbClr val="6666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>
              <a:lnSpc>
                <a:spcPct val="115000"/>
              </a:lnSpc>
              <a:spcBef>
                <a:spcPts val="1200"/>
              </a:spcBef>
              <a:spcAft>
                <a:spcPts val="200"/>
              </a:spcAft>
            </a:pPr>
            <a:r>
              <a:rPr lang="en-GB" sz="1800" b="1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Water</a:t>
            </a:r>
            <a:r>
              <a:rPr lang="en-GB" sz="1800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: Recycling.</a:t>
            </a:r>
            <a:endParaRPr lang="en-US" sz="1800" dirty="0"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457200" lvl="1">
              <a:lnSpc>
                <a:spcPct val="115000"/>
              </a:lnSpc>
              <a:spcBef>
                <a:spcPts val="1200"/>
              </a:spcBef>
              <a:spcAft>
                <a:spcPts val="200"/>
              </a:spcAft>
            </a:pPr>
            <a:r>
              <a:rPr lang="en-GB" sz="1800" b="1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Bleaching</a:t>
            </a:r>
            <a:r>
              <a:rPr lang="en-GB" sz="1800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: Recirculation.</a:t>
            </a:r>
            <a:endParaRPr lang="en-US" sz="1800" dirty="0"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457200" lvl="1">
              <a:lnSpc>
                <a:spcPct val="115000"/>
              </a:lnSpc>
              <a:spcBef>
                <a:spcPts val="1200"/>
              </a:spcBef>
              <a:spcAft>
                <a:spcPts val="200"/>
              </a:spcAft>
            </a:pPr>
            <a:r>
              <a:rPr lang="en-GB" sz="1800" b="1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Housekeeping</a:t>
            </a:r>
            <a:r>
              <a:rPr lang="en-GB" sz="1800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: Efficient.</a:t>
            </a:r>
            <a:endParaRPr lang="en-US" sz="1800" u="none" strike="noStrike" dirty="0"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15000"/>
              </a:lnSpc>
              <a:spcBef>
                <a:spcPts val="1200"/>
              </a:spcBef>
              <a:spcAft>
                <a:spcPts val="200"/>
              </a:spcAft>
            </a:pPr>
            <a:r>
              <a:rPr lang="en-GB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Chemical Recovery Techniques</a:t>
            </a:r>
            <a:endParaRPr lang="en-US" sz="1800" b="1" dirty="0">
              <a:solidFill>
                <a:srgbClr val="6666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>
              <a:lnSpc>
                <a:spcPct val="115000"/>
              </a:lnSpc>
              <a:spcBef>
                <a:spcPts val="1200"/>
              </a:spcBef>
              <a:spcAft>
                <a:spcPts val="200"/>
              </a:spcAft>
            </a:pPr>
            <a:r>
              <a:rPr lang="en-GB" sz="1800" b="1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Black Liquor</a:t>
            </a:r>
            <a:r>
              <a:rPr lang="en-GB" sz="1800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: Recovery.</a:t>
            </a:r>
            <a:endParaRPr lang="en-US" sz="1800" dirty="0"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457200" lvl="1">
              <a:lnSpc>
                <a:spcPct val="115000"/>
              </a:lnSpc>
              <a:spcBef>
                <a:spcPts val="1200"/>
              </a:spcBef>
              <a:spcAft>
                <a:spcPts val="200"/>
              </a:spcAft>
            </a:pPr>
            <a:r>
              <a:rPr lang="en-GB" sz="1800" b="1" u="none" strike="noStrike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Relime</a:t>
            </a:r>
            <a:r>
              <a:rPr lang="en-GB" sz="1800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: Reuse.</a:t>
            </a:r>
            <a:endParaRPr lang="en-US" sz="1800" dirty="0"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457200" lvl="1">
              <a:lnSpc>
                <a:spcPct val="115000"/>
              </a:lnSpc>
              <a:spcBef>
                <a:spcPts val="1200"/>
              </a:spcBef>
              <a:spcAft>
                <a:spcPts val="200"/>
              </a:spcAft>
            </a:pPr>
            <a:r>
              <a:rPr lang="en-GB" sz="1800" b="1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Lime</a:t>
            </a:r>
            <a:r>
              <a:rPr lang="en-GB" sz="1800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: Optimization.</a:t>
            </a:r>
            <a:endParaRPr lang="en-US" sz="1800" u="none" strike="noStrike" dirty="0"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30065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256C8A-18F3-E5C4-F5BF-22EC4CC85A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">
            <a:extLst>
              <a:ext uri="{FF2B5EF4-FFF2-40B4-BE49-F238E27FC236}">
                <a16:creationId xmlns:a16="http://schemas.microsoft.com/office/drawing/2014/main" id="{3BCF2405-78DD-E703-BB00-2C08B6CF97C0}"/>
              </a:ext>
            </a:extLst>
          </p:cNvPr>
          <p:cNvSpPr/>
          <p:nvPr/>
        </p:nvSpPr>
        <p:spPr>
          <a:xfrm flipH="1">
            <a:off x="-24000" y="-2"/>
            <a:ext cx="2469463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200" baseline="-25000"/>
          </a:p>
        </p:txBody>
      </p:sp>
      <p:sp>
        <p:nvSpPr>
          <p:cNvPr id="8" name="Rectangle">
            <a:extLst>
              <a:ext uri="{FF2B5EF4-FFF2-40B4-BE49-F238E27FC236}">
                <a16:creationId xmlns:a16="http://schemas.microsoft.com/office/drawing/2014/main" id="{76AA4DC5-C613-5465-44DC-70A255BB0488}"/>
              </a:ext>
            </a:extLst>
          </p:cNvPr>
          <p:cNvSpPr/>
          <p:nvPr/>
        </p:nvSpPr>
        <p:spPr>
          <a:xfrm flipH="1">
            <a:off x="11496000" y="1"/>
            <a:ext cx="257907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3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30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DF59ABB-9564-54D3-F1F4-772BD8AB709A}"/>
              </a:ext>
            </a:extLst>
          </p:cNvPr>
          <p:cNvGrpSpPr/>
          <p:nvPr/>
        </p:nvGrpSpPr>
        <p:grpSpPr>
          <a:xfrm>
            <a:off x="122050" y="1474470"/>
            <a:ext cx="2209165" cy="3067050"/>
            <a:chOff x="230" y="2322"/>
            <a:chExt cx="3479" cy="4830"/>
          </a:xfrm>
        </p:grpSpPr>
        <p:sp>
          <p:nvSpPr>
            <p:cNvPr id="21" name="Rectangle">
              <a:extLst>
                <a:ext uri="{FF2B5EF4-FFF2-40B4-BE49-F238E27FC236}">
                  <a16:creationId xmlns:a16="http://schemas.microsoft.com/office/drawing/2014/main" id="{9D54D965-7969-C610-877A-6F134C525134}"/>
                </a:ext>
              </a:extLst>
            </p:cNvPr>
            <p:cNvSpPr/>
            <p:nvPr/>
          </p:nvSpPr>
          <p:spPr>
            <a:xfrm flipH="1">
              <a:off x="1099" y="2322"/>
              <a:ext cx="2611" cy="2465"/>
            </a:xfrm>
            <a:prstGeom prst="rect">
              <a:avLst/>
            </a:prstGeom>
            <a:solidFill>
              <a:schemeClr val="bg1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/>
            </a:p>
          </p:txBody>
        </p:sp>
        <p:sp>
          <p:nvSpPr>
            <p:cNvPr id="22" name="Rectangle">
              <a:extLst>
                <a:ext uri="{FF2B5EF4-FFF2-40B4-BE49-F238E27FC236}">
                  <a16:creationId xmlns:a16="http://schemas.microsoft.com/office/drawing/2014/main" id="{593435AD-047B-5BFE-CEE5-AFED0337134C}"/>
                </a:ext>
              </a:extLst>
            </p:cNvPr>
            <p:cNvSpPr/>
            <p:nvPr/>
          </p:nvSpPr>
          <p:spPr>
            <a:xfrm flipH="1">
              <a:off x="230" y="2624"/>
              <a:ext cx="3192" cy="4529"/>
            </a:xfrm>
            <a:prstGeom prst="rect">
              <a:avLst/>
            </a:prstGeom>
            <a:solidFill>
              <a:srgbClr val="585858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 dirty="0"/>
            </a:p>
          </p:txBody>
        </p:sp>
        <p:pic>
          <p:nvPicPr>
            <p:cNvPr id="23" name="Image" descr="Image">
              <a:extLst>
                <a:ext uri="{FF2B5EF4-FFF2-40B4-BE49-F238E27FC236}">
                  <a16:creationId xmlns:a16="http://schemas.microsoft.com/office/drawing/2014/main" id="{E50259A5-0943-157C-BFF0-5ABFABC01C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7" y="3715"/>
              <a:ext cx="1683" cy="1805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03D939FB-9BC7-3C93-2BA4-39284D0B3711}"/>
              </a:ext>
            </a:extLst>
          </p:cNvPr>
          <p:cNvSpPr txBox="1"/>
          <p:nvPr/>
        </p:nvSpPr>
        <p:spPr>
          <a:xfrm>
            <a:off x="336000" y="3643668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</a:t>
            </a:r>
            <a:r>
              <a:rPr lang="en-US" dirty="0" err="1">
                <a:solidFill>
                  <a:schemeClr val="bg1"/>
                </a:solidFill>
              </a:rPr>
              <a:t>Dept</a:t>
            </a:r>
            <a:r>
              <a:rPr lang="en-US" dirty="0">
                <a:solidFill>
                  <a:schemeClr val="bg1"/>
                </a:solidFill>
              </a:rPr>
              <a:t> of ECE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7F04CB2-E897-9966-2206-E03ED593C48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1048" y="0"/>
            <a:ext cx="940952" cy="940952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318633A6-1D3F-FA25-B6C1-AA9B5CCD6D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0414" y="365125"/>
            <a:ext cx="8663385" cy="1325563"/>
          </a:xfrm>
        </p:spPr>
        <p:txBody>
          <a:bodyPr>
            <a:normAutofit/>
          </a:bodyPr>
          <a:lstStyle/>
          <a:p>
            <a:r>
              <a:rPr lang="en-GB" sz="32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Pollution Prevention Opportunities</a:t>
            </a:r>
            <a:endParaRPr lang="en-US" sz="19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711FD3A-8F69-F66B-8D81-CB8780DF13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33864" y="1825625"/>
            <a:ext cx="8519935" cy="4351338"/>
          </a:xfrm>
        </p:spPr>
        <p:txBody>
          <a:bodyPr>
            <a:normAutofit/>
          </a:bodyPr>
          <a:lstStyle/>
          <a:p>
            <a:pPr marL="0" marR="0">
              <a:lnSpc>
                <a:spcPct val="115000"/>
              </a:lnSpc>
              <a:spcBef>
                <a:spcPts val="1200"/>
              </a:spcBef>
              <a:spcAft>
                <a:spcPts val="200"/>
              </a:spcAft>
            </a:pPr>
            <a:r>
              <a:rPr lang="en-GB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Use of Alternative Raw Materials</a:t>
            </a:r>
            <a:endParaRPr lang="en-US" sz="1800" b="1" dirty="0">
              <a:solidFill>
                <a:srgbClr val="6666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>
              <a:lnSpc>
                <a:spcPct val="115000"/>
              </a:lnSpc>
              <a:spcBef>
                <a:spcPts val="1200"/>
              </a:spcBef>
              <a:spcAft>
                <a:spcPts val="200"/>
              </a:spcAft>
            </a:pPr>
            <a:r>
              <a:rPr lang="en-GB" sz="1800" b="1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Bagasse</a:t>
            </a:r>
            <a:r>
              <a:rPr lang="en-GB" sz="1800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: Renewable.</a:t>
            </a:r>
            <a:endParaRPr lang="en-US" sz="1800" dirty="0"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457200" lvl="1">
              <a:lnSpc>
                <a:spcPct val="115000"/>
              </a:lnSpc>
              <a:spcBef>
                <a:spcPts val="1200"/>
              </a:spcBef>
              <a:spcAft>
                <a:spcPts val="200"/>
              </a:spcAft>
            </a:pPr>
            <a:r>
              <a:rPr lang="en-GB" sz="1800" b="1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Enzymes</a:t>
            </a:r>
            <a:r>
              <a:rPr lang="en-GB" sz="1800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: Biodegradable.</a:t>
            </a:r>
            <a:endParaRPr lang="en-US" sz="1800" dirty="0"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457200" lvl="1">
              <a:lnSpc>
                <a:spcPct val="115000"/>
              </a:lnSpc>
              <a:spcBef>
                <a:spcPts val="1200"/>
              </a:spcBef>
              <a:spcAft>
                <a:spcPts val="200"/>
              </a:spcAft>
            </a:pPr>
            <a:r>
              <a:rPr lang="en-GB" sz="1800" b="1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Recycling</a:t>
            </a:r>
            <a:r>
              <a:rPr lang="en-GB" sz="1800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: Fibers.</a:t>
            </a:r>
            <a:endParaRPr lang="en-US" sz="1800" u="none" strike="noStrike" dirty="0"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8513666"/>
      </p:ext>
    </p:extLst>
  </p:cSld>
  <p:clrMapOvr>
    <a:masterClrMapping/>
  </p:clrMapOvr>
</p:sld>
</file>

<file path=ppt/theme/theme1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utura Cyrillic Book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utura Cyrillic Book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utura Cyrillic Book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Custom Design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utura Cyrillic Book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utura Cyrillic Book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</TotalTime>
  <Words>1364</Words>
  <Application>Microsoft Office PowerPoint</Application>
  <PresentationFormat>Widescreen</PresentationFormat>
  <Paragraphs>224</Paragraphs>
  <Slides>34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34</vt:i4>
      </vt:variant>
    </vt:vector>
  </HeadingPairs>
  <TitlesOfParts>
    <vt:vector size="45" baseType="lpstr">
      <vt:lpstr>Arial</vt:lpstr>
      <vt:lpstr>Calibri</vt:lpstr>
      <vt:lpstr>Calibri Light</vt:lpstr>
      <vt:lpstr>Futura Cyrillic Book</vt:lpstr>
      <vt:lpstr>Futura-Bold</vt:lpstr>
      <vt:lpstr>Symbol</vt:lpstr>
      <vt:lpstr>Times New Roman</vt:lpstr>
      <vt:lpstr>1_Custom Design</vt:lpstr>
      <vt:lpstr>Custom Design</vt:lpstr>
      <vt:lpstr>2_Custom Design</vt:lpstr>
      <vt:lpstr>3_Custom Design</vt:lpstr>
      <vt:lpstr>PowerPoint Presentation</vt:lpstr>
      <vt:lpstr>PowerPoint Presentation</vt:lpstr>
      <vt:lpstr>Shrusti Slides</vt:lpstr>
      <vt:lpstr>PowerPoint Presentation</vt:lpstr>
      <vt:lpstr>Rahul Slides</vt:lpstr>
      <vt:lpstr>Overview of Pulp &amp; Paper Industry Waste</vt:lpstr>
      <vt:lpstr>Waste Audit Procedures</vt:lpstr>
      <vt:lpstr>Pollution Prevention Opportunities</vt:lpstr>
      <vt:lpstr>Pollution Prevention Opportunities</vt:lpstr>
      <vt:lpstr>Waste Audits in the Electroplating Industry </vt:lpstr>
      <vt:lpstr>Rakshita Slides</vt:lpstr>
      <vt:lpstr>Overview of Tanning Industry Waste</vt:lpstr>
      <vt:lpstr>Waste Audit Procedures</vt:lpstr>
      <vt:lpstr>Pollution Prevention Opportunities</vt:lpstr>
      <vt:lpstr>Pollution Prevention Opportunities</vt:lpstr>
      <vt:lpstr>Overview of Dairy Industry Waste</vt:lpstr>
      <vt:lpstr>Waste Audit Procedures</vt:lpstr>
      <vt:lpstr>Pollution Prevention Opportunities</vt:lpstr>
      <vt:lpstr>Pollution Prevention Opportunities</vt:lpstr>
      <vt:lpstr>PowerPoint Presentation</vt:lpstr>
      <vt:lpstr>Kavya Slides</vt:lpstr>
      <vt:lpstr>PowerPoint Presentation</vt:lpstr>
      <vt:lpstr>Anish Slides</vt:lpstr>
      <vt:lpstr>Definition and Importance of Transboundary Movement of Hazardous Wastes</vt:lpstr>
      <vt:lpstr>Regulations Governing Transboundary Movement</vt:lpstr>
      <vt:lpstr>Procedures for Compliance</vt:lpstr>
      <vt:lpstr>Case Studies and Examples</vt:lpstr>
      <vt:lpstr>Overview of Disposal Methods</vt:lpstr>
      <vt:lpstr>Best Practices for Hazardous Waste Disposal</vt:lpstr>
      <vt:lpstr>Regulatory Compliance and Standards</vt:lpstr>
      <vt:lpstr>Conclusion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Principal aip</dc:creator>
  <cp:lastModifiedBy>Rakshitha K R</cp:lastModifiedBy>
  <cp:revision>38</cp:revision>
  <dcterms:created xsi:type="dcterms:W3CDTF">2021-09-07T04:22:00Z</dcterms:created>
  <dcterms:modified xsi:type="dcterms:W3CDTF">2024-11-30T11:33:17Z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0398283ACE364599A240D38F3F474187_13</vt:lpwstr>
  </property>
  <property fmtid="{D5CDD505-2E9C-101B-9397-08002B2CF9AE}" pid="3" name="KSOProductBuildVer">
    <vt:lpwstr>1033-12.2.0.13489</vt:lpwstr>
  </property>
</Properties>
</file>